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447" r:id="rId2"/>
    <p:sldId id="448" r:id="rId3"/>
    <p:sldId id="501" r:id="rId4"/>
    <p:sldId id="502" r:id="rId5"/>
    <p:sldId id="431" r:id="rId6"/>
    <p:sldId id="503" r:id="rId7"/>
    <p:sldId id="589" r:id="rId8"/>
    <p:sldId id="598" r:id="rId9"/>
    <p:sldId id="592" r:id="rId10"/>
    <p:sldId id="504" r:id="rId11"/>
    <p:sldId id="552" r:id="rId12"/>
    <p:sldId id="599" r:id="rId13"/>
    <p:sldId id="600" r:id="rId14"/>
    <p:sldId id="601" r:id="rId15"/>
    <p:sldId id="507" r:id="rId16"/>
    <p:sldId id="602" r:id="rId17"/>
    <p:sldId id="508" r:id="rId18"/>
    <p:sldId id="509" r:id="rId19"/>
    <p:sldId id="603" r:id="rId20"/>
    <p:sldId id="604" r:id="rId21"/>
    <p:sldId id="605" r:id="rId22"/>
    <p:sldId id="510" r:id="rId23"/>
    <p:sldId id="594" r:id="rId24"/>
    <p:sldId id="606" r:id="rId25"/>
    <p:sldId id="593" r:id="rId26"/>
    <p:sldId id="595" r:id="rId27"/>
    <p:sldId id="596" r:id="rId28"/>
    <p:sldId id="511" r:id="rId29"/>
    <p:sldId id="512" r:id="rId30"/>
    <p:sldId id="597" r:id="rId31"/>
    <p:sldId id="543" r:id="rId32"/>
    <p:sldId id="544" r:id="rId33"/>
    <p:sldId id="545" r:id="rId34"/>
    <p:sldId id="546" r:id="rId35"/>
    <p:sldId id="547" r:id="rId36"/>
    <p:sldId id="548" r:id="rId37"/>
    <p:sldId id="549" r:id="rId38"/>
    <p:sldId id="550" r:id="rId39"/>
    <p:sldId id="551" r:id="rId40"/>
    <p:sldId id="518" r:id="rId41"/>
    <p:sldId id="513" r:id="rId42"/>
    <p:sldId id="514" r:id="rId43"/>
    <p:sldId id="515" r:id="rId44"/>
    <p:sldId id="516" r:id="rId45"/>
    <p:sldId id="517" r:id="rId46"/>
    <p:sldId id="528" r:id="rId47"/>
    <p:sldId id="529" r:id="rId48"/>
    <p:sldId id="530" r:id="rId49"/>
    <p:sldId id="531" r:id="rId50"/>
    <p:sldId id="532" r:id="rId51"/>
    <p:sldId id="533" r:id="rId52"/>
    <p:sldId id="534" r:id="rId53"/>
    <p:sldId id="537" r:id="rId54"/>
    <p:sldId id="538" r:id="rId55"/>
    <p:sldId id="540" r:id="rId56"/>
    <p:sldId id="539" r:id="rId57"/>
    <p:sldId id="359" r:id="rId58"/>
  </p:sldIdLst>
  <p:sldSz cx="12190413" cy="6859588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320"/>
    <a:srgbClr val="FF0000"/>
    <a:srgbClr val="333333"/>
    <a:srgbClr val="00B050"/>
    <a:srgbClr val="00B0F0"/>
    <a:srgbClr val="FDCD5F"/>
    <a:srgbClr val="55C1E7"/>
    <a:srgbClr val="93B784"/>
    <a:srgbClr val="1B90A2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4" autoAdjust="0"/>
    <p:restoredTop sz="91513" autoAdjust="0"/>
  </p:normalViewPr>
  <p:slideViewPr>
    <p:cSldViewPr snapToGrid="0" showGuides="1">
      <p:cViewPr>
        <p:scale>
          <a:sx n="66" d="100"/>
          <a:sy n="66" d="100"/>
        </p:scale>
        <p:origin x="-414" y="-72"/>
      </p:cViewPr>
      <p:guideLst>
        <p:guide orient="horz" pos="92"/>
        <p:guide pos="-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0BC6-38A4-47D2-A16E-1969BFB3BA5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11FDB-DAD7-4D52-9BAA-095273334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29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新建一个文件，一步一步做一下。根据分辨率设置网页的宽、高。</a:t>
            </a:r>
            <a:r>
              <a:rPr lang="zh-CN" altLang="en-US" sz="1200" kern="120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想让</a:t>
            </a:r>
            <a:r>
              <a:rPr lang="en-US" altLang="zh-CN" sz="1200" kern="120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div</a:t>
            </a:r>
            <a:r>
              <a:rPr lang="zh-CN" altLang="en-US" sz="1200" kern="120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居中，一开始先一点点的设置</a:t>
            </a:r>
            <a:r>
              <a:rPr lang="en-US" altLang="zh-CN" sz="1200" kern="120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margin-left:50px;</a:t>
            </a:r>
            <a:r>
              <a:rPr lang="zh-CN" altLang="en-US" sz="1200" kern="120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，自动设置外边距，保证左右外边距相等</a:t>
            </a:r>
            <a:r>
              <a:rPr lang="en-US" altLang="zh-CN" sz="1200" kern="120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margin: 0px auto;</a:t>
            </a:r>
            <a:r>
              <a:rPr lang="zh-CN" altLang="en-US" sz="1200" kern="120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！！！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84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绝对定位的元素的位置相对于最近的已定位祖先元素，如果元素没有已定位的祖先元素，那么它的位置相对于最初的包含块。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https://ke.qq.com/bbs/topic/9999092-1460078804?bid=205284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两栏布局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536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浏览器从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文件最上面开始，从上到下沿着元素流逐个显示所遇到的各个元素。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57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922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如果值为 scroll，不论是否需要，用户代理都会提供一种滚动机制。因此，有可能即使元素框中可以放下所有内容也会出现滚动条。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7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900"/>
            </a:lvl1pPr>
            <a:lvl2pPr marL="544195" indent="0" algn="ctr">
              <a:buNone/>
              <a:defRPr sz="2400"/>
            </a:lvl2pPr>
            <a:lvl3pPr marL="1088390" indent="0" algn="ctr">
              <a:buNone/>
              <a:defRPr sz="2100"/>
            </a:lvl3pPr>
            <a:lvl4pPr marL="1632585" indent="0" algn="ctr">
              <a:buNone/>
              <a:defRPr sz="1900"/>
            </a:lvl4pPr>
            <a:lvl5pPr marL="2176780" indent="0" algn="ctr">
              <a:buNone/>
              <a:defRPr sz="1900"/>
            </a:lvl5pPr>
            <a:lvl6pPr marL="2720975" indent="0" algn="ctr">
              <a:buNone/>
              <a:defRPr sz="1900"/>
            </a:lvl6pPr>
            <a:lvl7pPr marL="3265805" indent="0" algn="ctr">
              <a:buNone/>
              <a:defRPr sz="1900"/>
            </a:lvl7pPr>
            <a:lvl8pPr marL="3810000" indent="0" algn="ctr">
              <a:buNone/>
              <a:defRPr sz="1900"/>
            </a:lvl8pPr>
            <a:lvl9pPr marL="4354195" indent="0" algn="ctr">
              <a:buNone/>
              <a:defRPr sz="19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5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-5882" y="6315176"/>
            <a:ext cx="12190413" cy="544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2019/5/9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/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/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694599" y="134577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231311" y="72395"/>
            <a:ext cx="10514231" cy="62559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8"/>
            <a:ext cx="11106646" cy="4875092"/>
          </a:xfrm>
        </p:spPr>
        <p:txBody>
          <a:bodyPr/>
          <a:lstStyle>
            <a:lvl1pPr marL="228600" indent="-228600">
              <a:lnSpc>
                <a:spcPct val="150000"/>
              </a:lnSpc>
              <a:buFont typeface="Wingdings" panose="05000000000000000000" pitchFamily="2" charset="2"/>
              <a:buChar char="l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468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2019/5/9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/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/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694599" y="134577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231311" y="72395"/>
            <a:ext cx="10514231" cy="62559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8"/>
            <a:ext cx="11106646" cy="4875092"/>
          </a:xfrm>
        </p:spPr>
        <p:txBody>
          <a:bodyPr/>
          <a:lstStyle>
            <a:lvl1pPr marL="228600" indent="-228600">
              <a:lnSpc>
                <a:spcPct val="150000"/>
              </a:lnSpc>
              <a:buFont typeface="Wingdings" panose="05000000000000000000" pitchFamily="2" charset="2"/>
              <a:buChar char="l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478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2019/5/9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/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/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694599" y="134577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231311" y="72395"/>
            <a:ext cx="10514231" cy="62559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8"/>
            <a:ext cx="11106646" cy="4875092"/>
          </a:xfrm>
        </p:spPr>
        <p:txBody>
          <a:bodyPr/>
          <a:lstStyle>
            <a:lvl1pPr marL="228600" indent="-228600">
              <a:lnSpc>
                <a:spcPct val="150000"/>
              </a:lnSpc>
              <a:buFont typeface="Wingdings" panose="05000000000000000000" pitchFamily="2" charset="2"/>
              <a:buChar char="l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0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2019/5/9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/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/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694599" y="134577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231311" y="72395"/>
            <a:ext cx="10514231" cy="62559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8"/>
            <a:ext cx="11106646" cy="4875092"/>
          </a:xfrm>
        </p:spPr>
        <p:txBody>
          <a:bodyPr/>
          <a:lstStyle>
            <a:lvl1pPr marL="228600" indent="-228600">
              <a:lnSpc>
                <a:spcPct val="150000"/>
              </a:lnSpc>
              <a:buFont typeface="Wingdings" panose="05000000000000000000" pitchFamily="2" charset="2"/>
              <a:buChar char="l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644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2019/5/9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/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/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694599" y="134577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231311" y="72395"/>
            <a:ext cx="10514231" cy="62559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8"/>
            <a:ext cx="11106646" cy="4875092"/>
          </a:xfrm>
        </p:spPr>
        <p:txBody>
          <a:bodyPr/>
          <a:lstStyle>
            <a:lvl1pPr marL="228600" indent="-228600">
              <a:lnSpc>
                <a:spcPct val="150000"/>
              </a:lnSpc>
              <a:buFont typeface="Wingdings" panose="05000000000000000000" pitchFamily="2" charset="2"/>
              <a:buChar char="l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857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2019/5/9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/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/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694599" y="134577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231311" y="72395"/>
            <a:ext cx="10514231" cy="62559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8"/>
            <a:ext cx="11106646" cy="4875092"/>
          </a:xfrm>
        </p:spPr>
        <p:txBody>
          <a:bodyPr/>
          <a:lstStyle>
            <a:lvl1pPr marL="228600" indent="-228600">
              <a:lnSpc>
                <a:spcPct val="150000"/>
              </a:lnSpc>
              <a:buFont typeface="Wingdings" panose="05000000000000000000" pitchFamily="2" charset="2"/>
              <a:buChar char="l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641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94599" y="134576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231310" y="72394"/>
            <a:ext cx="10514231" cy="6255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2019/5/9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/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/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694599" y="134577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231311" y="72395"/>
            <a:ext cx="10514231" cy="62559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8"/>
            <a:ext cx="11106646" cy="4875092"/>
          </a:xfrm>
        </p:spPr>
        <p:txBody>
          <a:bodyPr/>
          <a:lstStyle>
            <a:lvl1pPr marL="228600" indent="-228600">
              <a:lnSpc>
                <a:spcPct val="150000"/>
              </a:lnSpc>
              <a:buFont typeface="Wingdings" panose="05000000000000000000" pitchFamily="2" charset="2"/>
              <a:buChar char="l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177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1" y="1710134"/>
            <a:ext cx="10514231" cy="2853398"/>
          </a:xfrm>
        </p:spPr>
        <p:txBody>
          <a:bodyPr anchor="b"/>
          <a:lstStyle>
            <a:lvl1pPr>
              <a:defRPr sz="7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1" y="4590527"/>
            <a:ext cx="10514231" cy="150053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419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8839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63258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767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209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6580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10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541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1"/>
            <a:ext cx="10514231" cy="132587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80" y="1681552"/>
            <a:ext cx="5157115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80" y="2505655"/>
            <a:ext cx="5157115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694599" y="141307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231310" y="147324"/>
            <a:ext cx="10514231" cy="62559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>
            <a:lvl1pPr marL="272415" indent="-38163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kumimoji="0" lang="en-US" altLang="zh-CN" sz="2800" b="0" i="0" u="none" strike="noStrike" kern="0" cap="none" spc="0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defRPr>
            </a:lvl1pPr>
            <a:lvl2pPr marL="853440" indent="-381635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6660" indent="-237490" eaLnBrk="1" fontAlgn="auto" latinLnBrk="0" hangingPunct="1">
              <a:lnSpc>
                <a:spcPct val="150000"/>
              </a:lnSpc>
              <a:spcBef>
                <a:spcPts val="0"/>
              </a:spcBef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32585" indent="0">
              <a:lnSpc>
                <a:spcPct val="150000"/>
              </a:lnSpc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 marL="0" indent="0">
              <a:buNone/>
              <a:defRPr sz="3800"/>
            </a:lvl1pPr>
            <a:lvl2pPr marL="544195" indent="0">
              <a:buNone/>
              <a:defRPr sz="3300"/>
            </a:lvl2pPr>
            <a:lvl3pPr marL="1088390" indent="0">
              <a:buNone/>
              <a:defRPr sz="2900"/>
            </a:lvl3pPr>
            <a:lvl4pPr marL="1632585" indent="0">
              <a:buNone/>
              <a:defRPr sz="2400"/>
            </a:lvl4pPr>
            <a:lvl5pPr marL="2176780" indent="0">
              <a:buNone/>
              <a:defRPr sz="2400"/>
            </a:lvl5pPr>
            <a:lvl6pPr marL="2720975" indent="0">
              <a:buNone/>
              <a:defRPr sz="2400"/>
            </a:lvl6pPr>
            <a:lvl7pPr marL="3265805" indent="0">
              <a:buNone/>
              <a:defRPr sz="2400"/>
            </a:lvl7pPr>
            <a:lvl8pPr marL="3810000" indent="0">
              <a:buNone/>
              <a:defRPr sz="2400"/>
            </a:lvl8pPr>
            <a:lvl9pPr marL="4354195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C0710-1941-4207-AFC4-70422DBD405E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xStyles>
    <p:titleStyle>
      <a:lvl1pPr algn="l" defTabSz="1088390" rtl="0" eaLnBrk="1" latinLnBrk="0" hangingPunct="1">
        <a:lnSpc>
          <a:spcPct val="90000"/>
        </a:lnSpc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415" indent="-272415" algn="l" defTabSz="1088390" rtl="0" eaLnBrk="1" latinLnBrk="0" hangingPunct="1">
        <a:lnSpc>
          <a:spcPct val="90000"/>
        </a:lnSpc>
        <a:spcBef>
          <a:spcPts val="119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1661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.com.cn/css/css_positioning_floating.asp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egmentfault.com/a/1190000010252809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egmentfault.com/a/1190000013023485" TargetMode="External"/><Relationship Id="rId2" Type="http://schemas.openxmlformats.org/officeDocument/2006/relationships/hyperlink" Target="https://www.zhihu.com/question/30938856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1"/>
            <a:ext cx="12159620" cy="6856928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08216" y="-6702112"/>
            <a:ext cx="10288567" cy="12991975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22"/>
          <p:cNvSpPr txBox="1"/>
          <p:nvPr/>
        </p:nvSpPr>
        <p:spPr>
          <a:xfrm>
            <a:off x="4295729" y="2215943"/>
            <a:ext cx="4093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</a:t>
            </a:r>
            <a:endParaRPr lang="zh-CN" altLang="en-US" sz="5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24"/>
          <p:cNvSpPr txBox="1"/>
          <p:nvPr/>
        </p:nvSpPr>
        <p:spPr>
          <a:xfrm>
            <a:off x="4010880" y="3425157"/>
            <a:ext cx="466313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第七章 网页布局</a:t>
            </a:r>
            <a:endParaRPr lang="zh-CN" altLang="en-US" sz="32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515" y="1495209"/>
            <a:ext cx="332591" cy="38602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5390" y="2606169"/>
            <a:ext cx="1291388" cy="1238691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3102" y="4267821"/>
            <a:ext cx="332591" cy="38602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50" y="3244244"/>
            <a:ext cx="1764389" cy="134535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1123" y="5220045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312" y="5563327"/>
            <a:ext cx="332591" cy="38602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865" y="6014316"/>
            <a:ext cx="500937" cy="608870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80196" y="5193554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3480" y="5952731"/>
            <a:ext cx="749818" cy="517444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70070" y="6281271"/>
            <a:ext cx="332591" cy="38602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4099" y="6292009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757" y="2546495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6020" y="2835023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981" y="5451159"/>
            <a:ext cx="702835" cy="75489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页面搭建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dirty="0" smtClean="0"/>
              <a:t>浮动</a:t>
            </a:r>
            <a:r>
              <a:rPr lang="zh-CN" altLang="en-US" dirty="0" smtClean="0"/>
              <a:t> </a:t>
            </a:r>
            <a:r>
              <a:rPr lang="en-US" altLang="zh-CN" dirty="0"/>
              <a:t>——</a:t>
            </a:r>
            <a:r>
              <a:rPr lang="en-US" altLang="zh-CN" dirty="0" smtClean="0"/>
              <a:t> float</a:t>
            </a:r>
            <a:endParaRPr lang="zh-CN" altLang="en-US" dirty="0"/>
          </a:p>
          <a:p>
            <a:pPr lvl="0"/>
            <a:r>
              <a:rPr lang="zh-CN" altLang="en-US" dirty="0"/>
              <a:t>定位 </a:t>
            </a:r>
            <a:r>
              <a:rPr dirty="0"/>
              <a:t>—— position</a:t>
            </a:r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57" y="863887"/>
            <a:ext cx="5012313" cy="5385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1311" y="101423"/>
            <a:ext cx="10514231" cy="625596"/>
          </a:xfrm>
        </p:spPr>
        <p:txBody>
          <a:bodyPr/>
          <a:lstStyle/>
          <a:p>
            <a:r>
              <a:rPr lang="zh-CN" altLang="en-US" sz="3600" dirty="0"/>
              <a:t>布局的</a:t>
            </a:r>
            <a:r>
              <a:rPr lang="zh-CN" altLang="en-US" sz="3600" dirty="0" smtClean="0"/>
              <a:t>方法</a:t>
            </a:r>
            <a:r>
              <a:rPr lang="en-US" altLang="zh-CN" sz="3600" dirty="0" smtClean="0"/>
              <a:t>——</a:t>
            </a:r>
            <a:r>
              <a:rPr lang="zh-CN" altLang="en-US" sz="3600" dirty="0" smtClean="0"/>
              <a:t>从整体到局部</a:t>
            </a:r>
            <a:endParaRPr lang="zh-CN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1715857" y="863887"/>
            <a:ext cx="5012313" cy="5385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930" y="877957"/>
            <a:ext cx="3514267" cy="2019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1715856" y="863887"/>
            <a:ext cx="4979888" cy="1711097"/>
          </a:xfrm>
          <a:prstGeom prst="rect">
            <a:avLst/>
          </a:prstGeom>
          <a:solidFill>
            <a:srgbClr val="00B0F0">
              <a:alpha val="30196"/>
            </a:srgbClr>
          </a:solidFill>
          <a:ln w="381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1715856" y="2589054"/>
            <a:ext cx="4979888" cy="2912688"/>
          </a:xfrm>
          <a:prstGeom prst="rect">
            <a:avLst/>
          </a:prstGeom>
          <a:solidFill>
            <a:srgbClr val="FF0000">
              <a:alpha val="30196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729927" y="5509653"/>
            <a:ext cx="4979884" cy="739778"/>
          </a:xfrm>
          <a:prstGeom prst="rect">
            <a:avLst/>
          </a:prstGeom>
          <a:solidFill>
            <a:srgbClr val="00B050">
              <a:alpha val="20000"/>
            </a:srgbClr>
          </a:solidFill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930" y="819340"/>
            <a:ext cx="3514267" cy="2737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796982" y="5734731"/>
            <a:ext cx="2284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demo7-0.html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302" y="836049"/>
            <a:ext cx="3898233" cy="3680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303" y="819339"/>
            <a:ext cx="4377280" cy="473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66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布局的方法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11" y="684147"/>
            <a:ext cx="5387224" cy="559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218842" y="3320973"/>
            <a:ext cx="3544597" cy="1984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33769" y="3320972"/>
            <a:ext cx="1772298" cy="1984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8"/>
          <p:cNvGrpSpPr>
            <a:grpSpLocks/>
          </p:cNvGrpSpPr>
          <p:nvPr/>
        </p:nvGrpSpPr>
        <p:grpSpPr bwMode="auto">
          <a:xfrm>
            <a:off x="6676397" y="1108743"/>
            <a:ext cx="4412948" cy="3408035"/>
            <a:chOff x="4589706" y="1108237"/>
            <a:chExt cx="4415214" cy="3408192"/>
          </a:xfrm>
        </p:grpSpPr>
        <p:cxnSp>
          <p:nvCxnSpPr>
            <p:cNvPr id="13" name="直接箭头连接符 12"/>
            <p:cNvCxnSpPr/>
            <p:nvPr/>
          </p:nvCxnSpPr>
          <p:spPr bwMode="auto">
            <a:xfrm flipH="1">
              <a:off x="4589706" y="3278128"/>
              <a:ext cx="1421382" cy="1238301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矩形 17"/>
            <p:cNvSpPr>
              <a:spLocks noChangeArrowheads="1"/>
            </p:cNvSpPr>
            <p:nvPr/>
          </p:nvSpPr>
          <p:spPr bwMode="auto">
            <a:xfrm>
              <a:off x="5465605" y="1108237"/>
              <a:ext cx="3539315" cy="2124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dirty="0">
                  <a:latin typeface="微软雅黑" pitchFamily="34" charset="-122"/>
                  <a:ea typeface="微软雅黑" pitchFamily="34" charset="-122"/>
                </a:rPr>
                <a:t>&lt;div&gt;…&lt;/div&gt;</a:t>
              </a:r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是块级元素，如何将两个</a:t>
              </a:r>
              <a:r>
                <a:rPr lang="zh-CN" altLang="en-US" sz="3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块级元素</a:t>
              </a:r>
              <a:r>
                <a:rPr lang="zh-CN" altLang="en-US" sz="3200" b="1" dirty="0">
                  <a:solidFill>
                    <a:srgbClr val="006600"/>
                  </a:solidFill>
                  <a:latin typeface="微软雅黑" pitchFamily="34" charset="-122"/>
                  <a:ea typeface="微软雅黑" pitchFamily="34" charset="-122"/>
                </a:rPr>
                <a:t>并列</a:t>
              </a:r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显示？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45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73747" y="72395"/>
            <a:ext cx="8814072" cy="625596"/>
          </a:xfrm>
        </p:spPr>
        <p:txBody>
          <a:bodyPr/>
          <a:lstStyle/>
          <a:p>
            <a:r>
              <a:rPr lang="zh-CN" altLang="en-US" sz="3600" dirty="0"/>
              <a:t>流（</a:t>
            </a:r>
            <a:r>
              <a:rPr lang="en-US" altLang="zh-CN" sz="3600" dirty="0"/>
              <a:t>Flow</a:t>
            </a:r>
            <a:r>
              <a:rPr lang="zh-CN" altLang="en-US" sz="36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元素流</a:t>
            </a:r>
            <a:r>
              <a:rPr lang="zh-CN" altLang="en-US" sz="2800" dirty="0" smtClean="0"/>
              <a:t>是浏览器在页面上摆放</a:t>
            </a:r>
            <a:r>
              <a:rPr lang="en-US" altLang="zh-CN" sz="2800" dirty="0" smtClean="0"/>
              <a:t>HTML</a:t>
            </a:r>
            <a:r>
              <a:rPr lang="zh-CN" altLang="en-US" sz="2800" dirty="0" smtClean="0"/>
              <a:t>元素的方法</a:t>
            </a:r>
            <a:endParaRPr lang="en-US" altLang="zh-CN" sz="2800" dirty="0" smtClean="0"/>
          </a:p>
          <a:p>
            <a:r>
              <a:rPr lang="zh-CN" altLang="en-US" sz="2800" dirty="0"/>
              <a:t>浏览器从</a:t>
            </a:r>
            <a:r>
              <a:rPr lang="en-US" altLang="zh-CN" sz="2800" dirty="0"/>
              <a:t>HTML</a:t>
            </a:r>
            <a:r>
              <a:rPr lang="zh-CN" altLang="en-US" sz="2800" dirty="0"/>
              <a:t>文件最上面开始，</a:t>
            </a:r>
            <a:r>
              <a:rPr lang="zh-CN" altLang="en-US" sz="2800" dirty="0">
                <a:solidFill>
                  <a:srgbClr val="FF0000"/>
                </a:solidFill>
              </a:rPr>
              <a:t>从上到下</a:t>
            </a:r>
            <a:r>
              <a:rPr lang="zh-CN" altLang="en-US" sz="2800" dirty="0"/>
              <a:t>沿着元素流逐个显示所遇到的各个元素</a:t>
            </a:r>
            <a:endParaRPr lang="en-US" altLang="zh-CN" sz="2800" dirty="0" smtClean="0"/>
          </a:p>
          <a:p>
            <a:pPr lvl="1"/>
            <a:r>
              <a:rPr lang="zh-CN" altLang="en-US" sz="2600" dirty="0">
                <a:solidFill>
                  <a:srgbClr val="C00000"/>
                </a:solidFill>
              </a:rPr>
              <a:t>块</a:t>
            </a:r>
            <a:r>
              <a:rPr lang="zh-CN" altLang="en-US" sz="2600" dirty="0" smtClean="0">
                <a:solidFill>
                  <a:srgbClr val="C00000"/>
                </a:solidFill>
              </a:rPr>
              <a:t>元素</a:t>
            </a:r>
            <a:r>
              <a:rPr lang="zh-CN" altLang="en-US" sz="2600" dirty="0" smtClean="0"/>
              <a:t>，从上向下流，各元素之间有一个换行</a:t>
            </a:r>
            <a:endParaRPr lang="en-US" altLang="zh-CN" sz="2600" dirty="0" smtClean="0"/>
          </a:p>
          <a:p>
            <a:pPr lvl="1"/>
            <a:r>
              <a:rPr lang="zh-CN" altLang="en-US" sz="2600" dirty="0">
                <a:solidFill>
                  <a:srgbClr val="C00000"/>
                </a:solidFill>
              </a:rPr>
              <a:t>行</a:t>
            </a:r>
            <a:r>
              <a:rPr lang="zh-CN" altLang="en-US" sz="2600" dirty="0" smtClean="0">
                <a:solidFill>
                  <a:srgbClr val="C00000"/>
                </a:solidFill>
              </a:rPr>
              <a:t>内元素</a:t>
            </a:r>
            <a:r>
              <a:rPr lang="zh-CN" altLang="en-US" sz="2600" dirty="0" smtClean="0"/>
              <a:t>，从左上方向右下方流，各元素在水平方向上相互挨着。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02661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浮动</a:t>
            </a:r>
            <a:r>
              <a:rPr lang="zh-CN" altLang="en-US" dirty="0" smtClean="0"/>
              <a:t> </a:t>
            </a:r>
            <a:r>
              <a:rPr lang="en-US" altLang="zh-CN" dirty="0"/>
              <a:t>——</a:t>
            </a:r>
            <a:r>
              <a:rPr lang="en-US" altLang="zh-CN" dirty="0" smtClean="0"/>
              <a:t> float</a:t>
            </a:r>
            <a:endParaRPr lang="zh-CN" altLang="en-US" dirty="0"/>
          </a:p>
          <a:p>
            <a:pPr lvl="1"/>
            <a:r>
              <a:rPr lang="zh-CN" altLang="en-US" sz="2600" dirty="0"/>
              <a:t>定义元素在哪个方向浮动，改变页面中对象的前后流动顺序</a:t>
            </a:r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sp>
        <p:nvSpPr>
          <p:cNvPr id="4" name="矩形​​ 1"/>
          <p:cNvSpPr>
            <a:spLocks noChangeArrowheads="1"/>
          </p:cNvSpPr>
          <p:nvPr/>
        </p:nvSpPr>
        <p:spPr bwMode="auto">
          <a:xfrm>
            <a:off x="2691825" y="3805110"/>
            <a:ext cx="4165137" cy="5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float: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left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z="2800" dirty="0">
                <a:solidFill>
                  <a:srgbClr val="8102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right</a:t>
            </a:r>
            <a:endParaRPr lang="zh-CN" altLang="en-US" sz="2800" dirty="0">
              <a:solidFill>
                <a:srgbClr val="8102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标注 2"/>
          <p:cNvSpPr>
            <a:spLocks noChangeArrowheads="1"/>
          </p:cNvSpPr>
          <p:nvPr/>
        </p:nvSpPr>
        <p:spPr bwMode="auto">
          <a:xfrm>
            <a:off x="2665800" y="2719225"/>
            <a:ext cx="2711390" cy="653708"/>
          </a:xfrm>
          <a:prstGeom prst="wedgeRoundRectCallout">
            <a:avLst>
              <a:gd name="adj1" fmla="val -1199"/>
              <a:gd name="adj2" fmla="val 113042"/>
              <a:gd name="adj3" fmla="val 16667"/>
            </a:avLst>
          </a:prstGeom>
          <a:solidFill>
            <a:schemeClr val="bg1"/>
          </a:solidFill>
          <a:ln w="19050" algn="ctr">
            <a:solidFill>
              <a:srgbClr val="FF0000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默认值，无浮动</a:t>
            </a:r>
          </a:p>
        </p:txBody>
      </p:sp>
      <p:sp>
        <p:nvSpPr>
          <p:cNvPr id="6" name="圆角矩形标注 41"/>
          <p:cNvSpPr>
            <a:spLocks noChangeArrowheads="1"/>
          </p:cNvSpPr>
          <p:nvPr/>
        </p:nvSpPr>
        <p:spPr bwMode="auto">
          <a:xfrm>
            <a:off x="3816001" y="4830875"/>
            <a:ext cx="3090150" cy="642603"/>
          </a:xfrm>
          <a:prstGeom prst="wedgeRoundRectCallout">
            <a:avLst>
              <a:gd name="adj1" fmla="val -2694"/>
              <a:gd name="adj2" fmla="val -127032"/>
              <a:gd name="adj3" fmla="val 16667"/>
            </a:avLst>
          </a:prstGeom>
          <a:solidFill>
            <a:schemeClr val="bg1"/>
          </a:solidFill>
          <a:ln w="28575" algn="ctr">
            <a:solidFill>
              <a:srgbClr val="00B050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向父元素左侧紧靠</a:t>
            </a:r>
          </a:p>
        </p:txBody>
      </p:sp>
      <p:sp>
        <p:nvSpPr>
          <p:cNvPr id="7" name="圆角矩形标注 42"/>
          <p:cNvSpPr>
            <a:spLocks noChangeArrowheads="1"/>
          </p:cNvSpPr>
          <p:nvPr/>
        </p:nvSpPr>
        <p:spPr bwMode="auto">
          <a:xfrm>
            <a:off x="5561561" y="2728683"/>
            <a:ext cx="2885779" cy="617640"/>
          </a:xfrm>
          <a:prstGeom prst="wedgeRoundRectCallout">
            <a:avLst>
              <a:gd name="adj1" fmla="val -21341"/>
              <a:gd name="adj2" fmla="val 139045"/>
              <a:gd name="adj3" fmla="val 16667"/>
            </a:avLst>
          </a:prstGeom>
          <a:solidFill>
            <a:schemeClr val="bg1"/>
          </a:solidFill>
          <a:ln w="19050" algn="ctr">
            <a:solidFill>
              <a:srgbClr val="810284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向父元素右侧紧靠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73726" y="5738314"/>
            <a:ext cx="828738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http://www.w3school.com.cn/css/css_positioning_floating.asp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布局的方法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11" y="4884185"/>
            <a:ext cx="6370906" cy="1250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56" y="938871"/>
            <a:ext cx="3813534" cy="3614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849" y="899332"/>
            <a:ext cx="4407829" cy="2893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11" y="899332"/>
            <a:ext cx="3975619" cy="3693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076" y="986709"/>
            <a:ext cx="4220269" cy="271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292186" y="5645122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demo7-1.html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9849" y="4069903"/>
            <a:ext cx="5570756" cy="523220"/>
          </a:xfrm>
          <a:prstGeom prst="rect">
            <a:avLst/>
          </a:prstGeom>
          <a:solidFill>
            <a:srgbClr val="EC7320"/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浮动元素不再是正常流的一部分！</a:t>
            </a:r>
          </a:p>
        </p:txBody>
      </p:sp>
    </p:spTree>
    <p:extLst>
      <p:ext uri="{BB962C8B-B14F-4D97-AF65-F5344CB8AC3E}">
        <p14:creationId xmlns:p14="http://schemas.microsoft.com/office/powerpoint/2010/main" val="85079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306175" cy="487489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浮动（</a:t>
            </a:r>
            <a:r>
              <a:rPr lang="en-US" altLang="zh-CN" dirty="0" smtClean="0"/>
              <a:t>float</a:t>
            </a:r>
            <a:r>
              <a:rPr lang="zh-CN" altLang="en-US" dirty="0" smtClean="0"/>
              <a:t>）注意事项</a:t>
            </a:r>
            <a:endParaRPr lang="en-US" altLang="zh-CN" dirty="0" smtClean="0"/>
          </a:p>
          <a:p>
            <a:pPr lvl="1"/>
            <a:r>
              <a:rPr lang="zh-CN" altLang="en-US" dirty="0"/>
              <a:t>浮动元素距离父元素边框的位置，是该侧的父元素 </a:t>
            </a:r>
            <a:r>
              <a:rPr lang="en-US" altLang="zh-CN" dirty="0"/>
              <a:t>padding +</a:t>
            </a:r>
            <a:r>
              <a:rPr lang="zh-CN" altLang="en-US" dirty="0"/>
              <a:t>自身 </a:t>
            </a:r>
            <a:r>
              <a:rPr lang="en-US" altLang="zh-CN" dirty="0"/>
              <a:t>margin </a:t>
            </a:r>
            <a:r>
              <a:rPr lang="zh-CN" altLang="en-US" dirty="0"/>
              <a:t>的值</a:t>
            </a:r>
          </a:p>
          <a:p>
            <a:pPr lvl="1"/>
            <a:r>
              <a:rPr lang="zh-CN" altLang="en-US" dirty="0">
                <a:sym typeface="+mn-ea"/>
              </a:rPr>
              <a:t>通常不会超过父元素的边界</a:t>
            </a:r>
          </a:p>
          <a:p>
            <a:pPr lvl="1"/>
            <a:r>
              <a:rPr lang="zh-CN" altLang="en-US" dirty="0">
                <a:sym typeface="+mn-ea"/>
              </a:rPr>
              <a:t>元素一旦浮动就不属于父元素了</a:t>
            </a:r>
          </a:p>
          <a:p>
            <a:pPr lvl="1"/>
            <a:r>
              <a:rPr lang="zh-CN" altLang="en-US" dirty="0">
                <a:sym typeface="+mn-ea"/>
              </a:rPr>
              <a:t>浮动元素不会相互重叠</a:t>
            </a:r>
          </a:p>
          <a:p>
            <a:pPr lvl="1"/>
            <a:r>
              <a:rPr lang="zh-CN" altLang="en-US" dirty="0">
                <a:sym typeface="+mn-ea"/>
              </a:rPr>
              <a:t>不能上下浮动，通常只</a:t>
            </a:r>
            <a:r>
              <a:rPr lang="zh-CN" altLang="en-US" dirty="0" smtClean="0">
                <a:sym typeface="+mn-ea"/>
              </a:rPr>
              <a:t>设左</a:t>
            </a:r>
            <a:r>
              <a:rPr lang="en-US" altLang="zh-CN" dirty="0" smtClean="0">
                <a:sym typeface="+mn-ea"/>
              </a:rPr>
              <a:t>/</a:t>
            </a:r>
            <a:r>
              <a:rPr lang="zh-CN" altLang="en-US" dirty="0" smtClean="0">
                <a:sym typeface="+mn-ea"/>
              </a:rPr>
              <a:t>右一</a:t>
            </a:r>
            <a:r>
              <a:rPr lang="zh-CN" altLang="en-US" dirty="0">
                <a:sym typeface="+mn-ea"/>
              </a:rPr>
              <a:t>种浮动即可</a:t>
            </a:r>
          </a:p>
          <a:p>
            <a:pPr lvl="1"/>
            <a:r>
              <a:rPr lang="zh-CN" altLang="en-US" dirty="0">
                <a:sym typeface="+mn-ea"/>
              </a:rPr>
              <a:t>如果父元素宽度不够，浮动元素会另起一行显示</a:t>
            </a:r>
            <a:endParaRPr lang="zh-CN" altLang="en-US" dirty="0" smtClean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456" y="1030375"/>
            <a:ext cx="1297044" cy="5408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练习：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53893" y="2163636"/>
            <a:ext cx="10506710" cy="2670175"/>
            <a:chOff x="0" y="2650"/>
            <a:chExt cx="14400" cy="342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39"/>
              <a:ext cx="14400" cy="3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125" y="2650"/>
              <a:ext cx="14250" cy="3425"/>
            </a:xfrm>
            <a:prstGeom prst="rect">
              <a:avLst/>
            </a:prstGeom>
            <a:noFill/>
            <a:ln w="44450" cmpd="sng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065078" y="5705701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emo7-2.html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533633" y="72395"/>
            <a:ext cx="8799325" cy="625596"/>
          </a:xfrm>
        </p:spPr>
        <p:txBody>
          <a:bodyPr/>
          <a:lstStyle/>
          <a:p>
            <a:r>
              <a:rPr lang="zh-CN" altLang="en-US" sz="3600" dirty="0"/>
              <a:t>浮动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31" y="1195352"/>
            <a:ext cx="7875320" cy="360384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7030A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33632" y="5104784"/>
            <a:ext cx="8088631" cy="106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当框 </a:t>
            </a:r>
            <a:r>
              <a:rPr lang="en-US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 </a:t>
            </a: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向右浮动时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，脱离文档流并且向右移动，直到它的右边缘碰到包含框的右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边缘。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310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讲目标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掌握布局的方法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掌握相对定位、绝对定位</a:t>
            </a: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504139" y="72395"/>
            <a:ext cx="8828819" cy="625596"/>
          </a:xfrm>
        </p:spPr>
        <p:txBody>
          <a:bodyPr/>
          <a:lstStyle/>
          <a:p>
            <a:r>
              <a:rPr lang="zh-CN" altLang="en-US" sz="3600" dirty="0"/>
              <a:t>浮动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287" y="1337792"/>
            <a:ext cx="7896422" cy="367209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7030A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561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607365" y="72395"/>
            <a:ext cx="8725593" cy="625596"/>
          </a:xfrm>
        </p:spPr>
        <p:txBody>
          <a:bodyPr/>
          <a:lstStyle/>
          <a:p>
            <a:r>
              <a:rPr lang="zh-CN" altLang="en-US" sz="3600" dirty="0"/>
              <a:t>浮动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7364" y="4331444"/>
            <a:ext cx="8725593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如果包含框太窄，无法容纳水平排列的三个浮动元素，那么其它浮动块向下移动，直到有足够的空间</a:t>
            </a:r>
            <a:r>
              <a:rPr lang="zh-CN" altLang="en-US" sz="2600" dirty="0" smtClean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lnSpc>
                <a:spcPts val="3800"/>
              </a:lnSpc>
            </a:pPr>
            <a:r>
              <a:rPr lang="zh-CN" altLang="en-US" sz="2600" dirty="0" smtClean="0">
                <a:latin typeface="微软雅黑" pitchFamily="34" charset="-122"/>
                <a:ea typeface="微软雅黑" pitchFamily="34" charset="-122"/>
              </a:rPr>
              <a:t>如果浮动元素的高度不同，那么当它们向下移动时可能被其它浮动元素“卡住”。</a:t>
            </a:r>
            <a:endParaRPr lang="zh-CN" altLang="en-US" sz="2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310" y="942092"/>
            <a:ext cx="7609176" cy="33881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7030A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958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浮动本意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dirty="0">
                <a:sym typeface="+mn-ea"/>
              </a:rPr>
              <a:t>float</a:t>
            </a:r>
            <a:r>
              <a:rPr lang="zh-CN" altLang="en-US" dirty="0">
                <a:sym typeface="+mn-ea"/>
              </a:rPr>
              <a:t>的初衷 </a:t>
            </a:r>
            <a:r>
              <a:rPr dirty="0">
                <a:sym typeface="+mn-ea"/>
              </a:rPr>
              <a:t>—— 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文字环绕图片</a:t>
            </a:r>
            <a:r>
              <a:rPr lang="zh-CN" altLang="en-US" dirty="0">
                <a:sym typeface="+mn-ea"/>
              </a:rPr>
              <a:t>效果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  <a:p>
            <a:pPr marL="979170" lvl="2" indent="0">
              <a:buNone/>
            </a:pPr>
            <a:endParaRPr lang="en-US" altLang="zh-CN" dirty="0" smtClean="0"/>
          </a:p>
        </p:txBody>
      </p:sp>
      <p:grpSp>
        <p:nvGrpSpPr>
          <p:cNvPr id="15" name="组合 14"/>
          <p:cNvGrpSpPr/>
          <p:nvPr/>
        </p:nvGrpSpPr>
        <p:grpSpPr>
          <a:xfrm>
            <a:off x="1318895" y="2510790"/>
            <a:ext cx="3745865" cy="1983105"/>
            <a:chOff x="997" y="7698"/>
            <a:chExt cx="5899" cy="3123"/>
          </a:xfrm>
        </p:grpSpPr>
        <p:sp>
          <p:nvSpPr>
            <p:cNvPr id="11" name="矩形 10"/>
            <p:cNvSpPr/>
            <p:nvPr/>
          </p:nvSpPr>
          <p:spPr>
            <a:xfrm>
              <a:off x="997" y="7698"/>
              <a:ext cx="5899" cy="3123"/>
            </a:xfrm>
            <a:prstGeom prst="rect">
              <a:avLst/>
            </a:prstGeom>
            <a:noFill/>
            <a:ln w="508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9" y="7861"/>
              <a:ext cx="1830" cy="1603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997" y="9464"/>
              <a:ext cx="5899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小狗很漂亮小狗很可爱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708140" y="2510790"/>
            <a:ext cx="3745230" cy="1983105"/>
            <a:chOff x="7360" y="7698"/>
            <a:chExt cx="5898" cy="3123"/>
          </a:xfrm>
        </p:grpSpPr>
        <p:grpSp>
          <p:nvGrpSpPr>
            <p:cNvPr id="16" name="组合 15"/>
            <p:cNvGrpSpPr/>
            <p:nvPr/>
          </p:nvGrpSpPr>
          <p:grpSpPr>
            <a:xfrm>
              <a:off x="7360" y="7698"/>
              <a:ext cx="5899" cy="3123"/>
              <a:chOff x="997" y="7698"/>
              <a:chExt cx="5899" cy="3123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片 17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845" cy="1603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889" y="7861"/>
                <a:ext cx="3791" cy="21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小狗很漂亮小狗很可爱小狗</a:t>
                </a: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7360" y="9669"/>
              <a:ext cx="5899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很漂亮小狗很可爱小狗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396230" y="4850765"/>
            <a:ext cx="5502910" cy="1047750"/>
            <a:chOff x="3163" y="7821"/>
            <a:chExt cx="8666" cy="1650"/>
          </a:xfrm>
        </p:grpSpPr>
        <p:sp>
          <p:nvSpPr>
            <p:cNvPr id="141" name=" 141"/>
            <p:cNvSpPr/>
            <p:nvPr/>
          </p:nvSpPr>
          <p:spPr>
            <a:xfrm>
              <a:off x="3163" y="9015"/>
              <a:ext cx="6313" cy="456"/>
            </a:xfrm>
            <a:custGeom>
              <a:avLst/>
              <a:gdLst>
                <a:gd name="connsiteX0" fmla="*/ 4710315 w 7544313"/>
                <a:gd name="connsiteY0" fmla="*/ 0 h 5784389"/>
                <a:gd name="connsiteX1" fmla="*/ 5164538 w 7544313"/>
                <a:gd name="connsiteY1" fmla="*/ 188144 h 5784389"/>
                <a:gd name="connsiteX2" fmla="*/ 7343753 w 7544313"/>
                <a:gd name="connsiteY2" fmla="*/ 2367358 h 5784389"/>
                <a:gd name="connsiteX3" fmla="*/ 7428050 w 7544313"/>
                <a:gd name="connsiteY3" fmla="*/ 2469120 h 5784389"/>
                <a:gd name="connsiteX4" fmla="*/ 7438311 w 7544313"/>
                <a:gd name="connsiteY4" fmla="*/ 2487626 h 5784389"/>
                <a:gd name="connsiteX5" fmla="*/ 7479289 w 7544313"/>
                <a:gd name="connsiteY5" fmla="*/ 2563973 h 5784389"/>
                <a:gd name="connsiteX6" fmla="*/ 7544313 w 7544313"/>
                <a:gd name="connsiteY6" fmla="*/ 2891210 h 5784389"/>
                <a:gd name="connsiteX7" fmla="*/ 7479289 w 7544313"/>
                <a:gd name="connsiteY7" fmla="*/ 3218447 h 5784389"/>
                <a:gd name="connsiteX8" fmla="*/ 7454433 w 7544313"/>
                <a:gd name="connsiteY8" fmla="*/ 3276193 h 5784389"/>
                <a:gd name="connsiteX9" fmla="*/ 7421357 w 7544313"/>
                <a:gd name="connsiteY9" fmla="*/ 3318247 h 5784389"/>
                <a:gd name="connsiteX10" fmla="*/ 7325947 w 7544313"/>
                <a:gd name="connsiteY10" fmla="*/ 3417030 h 5784389"/>
                <a:gd name="connsiteX11" fmla="*/ 5146732 w 7544313"/>
                <a:gd name="connsiteY11" fmla="*/ 5596244 h 5784389"/>
                <a:gd name="connsiteX12" fmla="*/ 4238287 w 7544313"/>
                <a:gd name="connsiteY12" fmla="*/ 5596244 h 5784389"/>
                <a:gd name="connsiteX13" fmla="*/ 4238287 w 7544313"/>
                <a:gd name="connsiteY13" fmla="*/ 4687801 h 5784389"/>
                <a:gd name="connsiteX14" fmla="*/ 5378425 w 7544313"/>
                <a:gd name="connsiteY14" fmla="*/ 3547663 h 5784389"/>
                <a:gd name="connsiteX15" fmla="*/ 642367 w 7544313"/>
                <a:gd name="connsiteY15" fmla="*/ 3547663 h 5784389"/>
                <a:gd name="connsiteX16" fmla="*/ 0 w 7544313"/>
                <a:gd name="connsiteY16" fmla="*/ 2905296 h 5784389"/>
                <a:gd name="connsiteX17" fmla="*/ 642367 w 7544313"/>
                <a:gd name="connsiteY17" fmla="*/ 2262930 h 5784389"/>
                <a:gd name="connsiteX18" fmla="*/ 5422435 w 7544313"/>
                <a:gd name="connsiteY18" fmla="*/ 2262930 h 5784389"/>
                <a:gd name="connsiteX19" fmla="*/ 4256093 w 7544313"/>
                <a:gd name="connsiteY19" fmla="*/ 1096587 h 5784389"/>
                <a:gd name="connsiteX20" fmla="*/ 4256093 w 7544313"/>
                <a:gd name="connsiteY20" fmla="*/ 188144 h 5784389"/>
                <a:gd name="connsiteX21" fmla="*/ 4710315 w 7544313"/>
                <a:gd name="connsiteY21" fmla="*/ 0 h 578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44313" h="5784389">
                  <a:moveTo>
                    <a:pt x="4710315" y="0"/>
                  </a:moveTo>
                  <a:cubicBezTo>
                    <a:pt x="4874713" y="0"/>
                    <a:pt x="5039107" y="62713"/>
                    <a:pt x="5164538" y="188144"/>
                  </a:cubicBezTo>
                  <a:lnTo>
                    <a:pt x="7343753" y="2367358"/>
                  </a:lnTo>
                  <a:cubicBezTo>
                    <a:pt x="7375110" y="2398716"/>
                    <a:pt x="7403341" y="2432905"/>
                    <a:pt x="7428050" y="2469120"/>
                  </a:cubicBezTo>
                  <a:lnTo>
                    <a:pt x="7438311" y="2487626"/>
                  </a:lnTo>
                  <a:lnTo>
                    <a:pt x="7479289" y="2563973"/>
                  </a:lnTo>
                  <a:cubicBezTo>
                    <a:pt x="7520342" y="2657385"/>
                    <a:pt x="7544313" y="2769994"/>
                    <a:pt x="7544313" y="2891210"/>
                  </a:cubicBezTo>
                  <a:cubicBezTo>
                    <a:pt x="7544313" y="3012426"/>
                    <a:pt x="7520342" y="3125035"/>
                    <a:pt x="7479289" y="3218447"/>
                  </a:cubicBezTo>
                  <a:lnTo>
                    <a:pt x="7454433" y="3276193"/>
                  </a:lnTo>
                  <a:lnTo>
                    <a:pt x="7421357" y="3318247"/>
                  </a:lnTo>
                  <a:cubicBezTo>
                    <a:pt x="7391886" y="3351882"/>
                    <a:pt x="7357304" y="3385674"/>
                    <a:pt x="7325947" y="3417030"/>
                  </a:cubicBezTo>
                  <a:lnTo>
                    <a:pt x="5146732" y="5596244"/>
                  </a:lnTo>
                  <a:cubicBezTo>
                    <a:pt x="4895873" y="5847104"/>
                    <a:pt x="4489147" y="5847104"/>
                    <a:pt x="4238287" y="5596244"/>
                  </a:cubicBezTo>
                  <a:cubicBezTo>
                    <a:pt x="3987430" y="5345384"/>
                    <a:pt x="3987430" y="4938661"/>
                    <a:pt x="4238287" y="4687801"/>
                  </a:cubicBezTo>
                  <a:lnTo>
                    <a:pt x="5378425" y="3547663"/>
                  </a:lnTo>
                  <a:lnTo>
                    <a:pt x="642367" y="3547663"/>
                  </a:lnTo>
                  <a:cubicBezTo>
                    <a:pt x="287598" y="3547663"/>
                    <a:pt x="0" y="3260065"/>
                    <a:pt x="0" y="2905296"/>
                  </a:cubicBezTo>
                  <a:cubicBezTo>
                    <a:pt x="0" y="2550527"/>
                    <a:pt x="287598" y="2262930"/>
                    <a:pt x="642367" y="2262930"/>
                  </a:cubicBezTo>
                  <a:lnTo>
                    <a:pt x="5422435" y="2262930"/>
                  </a:lnTo>
                  <a:lnTo>
                    <a:pt x="4256093" y="1096587"/>
                  </a:lnTo>
                  <a:cubicBezTo>
                    <a:pt x="4005235" y="845727"/>
                    <a:pt x="4005235" y="439004"/>
                    <a:pt x="4256093" y="188144"/>
                  </a:cubicBezTo>
                  <a:cubicBezTo>
                    <a:pt x="4381524" y="62713"/>
                    <a:pt x="4545918" y="0"/>
                    <a:pt x="4710315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229" y="7821"/>
              <a:ext cx="6600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en-US" altLang="zh-CN" sz="2800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img</a:t>
              </a:r>
              <a:r>
                <a:rPr lang="en-US" altLang="zh-CN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{ float</a:t>
              </a:r>
              <a:r>
                <a:rPr lang="zh-CN" altLang="en-US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left ; }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64895" y="5045075"/>
            <a:ext cx="5278120" cy="100012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&lt;img src="images/1.png"&gt;</a:t>
            </a: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&lt;p&gt;小狗很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漂亮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....&lt;/p&gt;</a:t>
            </a:r>
          </a:p>
        </p:txBody>
      </p:sp>
      <p:sp>
        <p:nvSpPr>
          <p:cNvPr id="24" name="TextBox 7"/>
          <p:cNvSpPr txBox="1"/>
          <p:nvPr/>
        </p:nvSpPr>
        <p:spPr>
          <a:xfrm>
            <a:off x="9894888" y="5806757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emo7-3.html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浮动的影响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  <a:p>
            <a:pPr marL="979170" lvl="2" indent="0">
              <a:buNone/>
            </a:pPr>
            <a:endParaRPr lang="en-US" altLang="zh-CN" dirty="0" smtClean="0"/>
          </a:p>
        </p:txBody>
      </p:sp>
      <p:grpSp>
        <p:nvGrpSpPr>
          <p:cNvPr id="10" name="组合 9"/>
          <p:cNvGrpSpPr/>
          <p:nvPr/>
        </p:nvGrpSpPr>
        <p:grpSpPr>
          <a:xfrm>
            <a:off x="1066165" y="949325"/>
            <a:ext cx="7785735" cy="1982470"/>
            <a:chOff x="997" y="7698"/>
            <a:chExt cx="12261" cy="3122"/>
          </a:xfrm>
        </p:grpSpPr>
        <p:grpSp>
          <p:nvGrpSpPr>
            <p:cNvPr id="4" name="组合 3"/>
            <p:cNvGrpSpPr/>
            <p:nvPr/>
          </p:nvGrpSpPr>
          <p:grpSpPr>
            <a:xfrm>
              <a:off x="997" y="7698"/>
              <a:ext cx="5899" cy="3123"/>
              <a:chOff x="997" y="7698"/>
              <a:chExt cx="5899" cy="3123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" name="图片 6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997" y="9464"/>
                <a:ext cx="589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小狗很漂亮小狗很可爱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360" y="7698"/>
              <a:ext cx="5898" cy="3123"/>
              <a:chOff x="7360" y="7698"/>
              <a:chExt cx="5898" cy="3123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7360" y="7698"/>
                <a:ext cx="5899" cy="3123"/>
                <a:chOff x="997" y="7698"/>
                <a:chExt cx="5899" cy="3123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997" y="7698"/>
                  <a:ext cx="5899" cy="3123"/>
                </a:xfrm>
                <a:prstGeom prst="rect">
                  <a:avLst/>
                </a:prstGeom>
                <a:noFill/>
                <a:ln w="50800" cmpd="sng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5" name="图片 24" descr="3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59" y="7861"/>
                  <a:ext cx="1561" cy="1603"/>
                </a:xfrm>
                <a:prstGeom prst="rect">
                  <a:avLst/>
                </a:prstGeom>
              </p:spPr>
            </p:pic>
            <p:sp>
              <p:nvSpPr>
                <p:cNvPr id="26" name="文本框 25"/>
                <p:cNvSpPr txBox="1"/>
                <p:nvPr/>
              </p:nvSpPr>
              <p:spPr>
                <a:xfrm>
                  <a:off x="2797" y="7861"/>
                  <a:ext cx="3791" cy="216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zh-CN" altLang="en-US" sz="28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小狗很漂亮小狗很可爱小狗</a:t>
                  </a:r>
                </a:p>
              </p:txBody>
            </p:sp>
          </p:grpSp>
          <p:sp>
            <p:nvSpPr>
              <p:cNvPr id="27" name="文本框 26"/>
              <p:cNvSpPr txBox="1"/>
              <p:nvPr/>
            </p:nvSpPr>
            <p:spPr>
              <a:xfrm>
                <a:off x="7360" y="9669"/>
                <a:ext cx="589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很漂亮小狗很可爱小狗</a:t>
                </a: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163" y="8083"/>
              <a:ext cx="3932" cy="1152"/>
              <a:chOff x="3163" y="8083"/>
              <a:chExt cx="3932" cy="1152"/>
            </a:xfrm>
          </p:grpSpPr>
          <p:sp>
            <p:nvSpPr>
              <p:cNvPr id="29" name=" 141"/>
              <p:cNvSpPr/>
              <p:nvPr/>
            </p:nvSpPr>
            <p:spPr>
              <a:xfrm>
                <a:off x="3163" y="9015"/>
                <a:ext cx="3932" cy="220"/>
              </a:xfrm>
              <a:custGeom>
                <a:avLst/>
                <a:gdLst>
                  <a:gd name="connsiteX0" fmla="*/ 4710315 w 7544313"/>
                  <a:gd name="connsiteY0" fmla="*/ 0 h 5784389"/>
                  <a:gd name="connsiteX1" fmla="*/ 5164538 w 7544313"/>
                  <a:gd name="connsiteY1" fmla="*/ 188144 h 5784389"/>
                  <a:gd name="connsiteX2" fmla="*/ 7343753 w 7544313"/>
                  <a:gd name="connsiteY2" fmla="*/ 2367358 h 5784389"/>
                  <a:gd name="connsiteX3" fmla="*/ 7428050 w 7544313"/>
                  <a:gd name="connsiteY3" fmla="*/ 2469120 h 5784389"/>
                  <a:gd name="connsiteX4" fmla="*/ 7438311 w 7544313"/>
                  <a:gd name="connsiteY4" fmla="*/ 2487626 h 5784389"/>
                  <a:gd name="connsiteX5" fmla="*/ 7479289 w 7544313"/>
                  <a:gd name="connsiteY5" fmla="*/ 2563973 h 5784389"/>
                  <a:gd name="connsiteX6" fmla="*/ 7544313 w 7544313"/>
                  <a:gd name="connsiteY6" fmla="*/ 2891210 h 5784389"/>
                  <a:gd name="connsiteX7" fmla="*/ 7479289 w 7544313"/>
                  <a:gd name="connsiteY7" fmla="*/ 3218447 h 5784389"/>
                  <a:gd name="connsiteX8" fmla="*/ 7454433 w 7544313"/>
                  <a:gd name="connsiteY8" fmla="*/ 3276193 h 5784389"/>
                  <a:gd name="connsiteX9" fmla="*/ 7421357 w 7544313"/>
                  <a:gd name="connsiteY9" fmla="*/ 3318247 h 5784389"/>
                  <a:gd name="connsiteX10" fmla="*/ 7325947 w 7544313"/>
                  <a:gd name="connsiteY10" fmla="*/ 3417030 h 5784389"/>
                  <a:gd name="connsiteX11" fmla="*/ 5146732 w 7544313"/>
                  <a:gd name="connsiteY11" fmla="*/ 5596244 h 5784389"/>
                  <a:gd name="connsiteX12" fmla="*/ 4238287 w 7544313"/>
                  <a:gd name="connsiteY12" fmla="*/ 5596244 h 5784389"/>
                  <a:gd name="connsiteX13" fmla="*/ 4238287 w 7544313"/>
                  <a:gd name="connsiteY13" fmla="*/ 4687801 h 5784389"/>
                  <a:gd name="connsiteX14" fmla="*/ 5378425 w 7544313"/>
                  <a:gd name="connsiteY14" fmla="*/ 3547663 h 5784389"/>
                  <a:gd name="connsiteX15" fmla="*/ 642367 w 7544313"/>
                  <a:gd name="connsiteY15" fmla="*/ 3547663 h 5784389"/>
                  <a:gd name="connsiteX16" fmla="*/ 0 w 7544313"/>
                  <a:gd name="connsiteY16" fmla="*/ 2905296 h 5784389"/>
                  <a:gd name="connsiteX17" fmla="*/ 642367 w 7544313"/>
                  <a:gd name="connsiteY17" fmla="*/ 2262930 h 5784389"/>
                  <a:gd name="connsiteX18" fmla="*/ 5422435 w 7544313"/>
                  <a:gd name="connsiteY18" fmla="*/ 2262930 h 5784389"/>
                  <a:gd name="connsiteX19" fmla="*/ 4256093 w 7544313"/>
                  <a:gd name="connsiteY19" fmla="*/ 1096587 h 5784389"/>
                  <a:gd name="connsiteX20" fmla="*/ 4256093 w 7544313"/>
                  <a:gd name="connsiteY20" fmla="*/ 188144 h 5784389"/>
                  <a:gd name="connsiteX21" fmla="*/ 4710315 w 7544313"/>
                  <a:gd name="connsiteY21" fmla="*/ 0 h 5784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44313" h="5784389">
                    <a:moveTo>
                      <a:pt x="4710315" y="0"/>
                    </a:moveTo>
                    <a:cubicBezTo>
                      <a:pt x="4874713" y="0"/>
                      <a:pt x="5039107" y="62713"/>
                      <a:pt x="5164538" y="188144"/>
                    </a:cubicBezTo>
                    <a:lnTo>
                      <a:pt x="7343753" y="2367358"/>
                    </a:lnTo>
                    <a:cubicBezTo>
                      <a:pt x="7375110" y="2398716"/>
                      <a:pt x="7403341" y="2432905"/>
                      <a:pt x="7428050" y="2469120"/>
                    </a:cubicBezTo>
                    <a:lnTo>
                      <a:pt x="7438311" y="2487626"/>
                    </a:lnTo>
                    <a:lnTo>
                      <a:pt x="7479289" y="2563973"/>
                    </a:lnTo>
                    <a:cubicBezTo>
                      <a:pt x="7520342" y="2657385"/>
                      <a:pt x="7544313" y="2769994"/>
                      <a:pt x="7544313" y="2891210"/>
                    </a:cubicBezTo>
                    <a:cubicBezTo>
                      <a:pt x="7544313" y="3012426"/>
                      <a:pt x="7520342" y="3125035"/>
                      <a:pt x="7479289" y="3218447"/>
                    </a:cubicBezTo>
                    <a:lnTo>
                      <a:pt x="7454433" y="3276193"/>
                    </a:lnTo>
                    <a:lnTo>
                      <a:pt x="7421357" y="3318247"/>
                    </a:lnTo>
                    <a:cubicBezTo>
                      <a:pt x="7391886" y="3351882"/>
                      <a:pt x="7357304" y="3385674"/>
                      <a:pt x="7325947" y="3417030"/>
                    </a:cubicBezTo>
                    <a:lnTo>
                      <a:pt x="5146732" y="5596244"/>
                    </a:lnTo>
                    <a:cubicBezTo>
                      <a:pt x="4895873" y="5847104"/>
                      <a:pt x="4489147" y="5847104"/>
                      <a:pt x="4238287" y="5596244"/>
                    </a:cubicBezTo>
                    <a:cubicBezTo>
                      <a:pt x="3987430" y="5345384"/>
                      <a:pt x="3987430" y="4938661"/>
                      <a:pt x="4238287" y="4687801"/>
                    </a:cubicBezTo>
                    <a:lnTo>
                      <a:pt x="5378425" y="3547663"/>
                    </a:lnTo>
                    <a:lnTo>
                      <a:pt x="642367" y="3547663"/>
                    </a:lnTo>
                    <a:cubicBezTo>
                      <a:pt x="287598" y="3547663"/>
                      <a:pt x="0" y="3260065"/>
                      <a:pt x="0" y="2905296"/>
                    </a:cubicBezTo>
                    <a:cubicBezTo>
                      <a:pt x="0" y="2550527"/>
                      <a:pt x="287598" y="2262930"/>
                      <a:pt x="642367" y="2262930"/>
                    </a:cubicBezTo>
                    <a:lnTo>
                      <a:pt x="5422435" y="2262930"/>
                    </a:lnTo>
                    <a:lnTo>
                      <a:pt x="4256093" y="1096587"/>
                    </a:lnTo>
                    <a:cubicBezTo>
                      <a:pt x="4005235" y="845727"/>
                      <a:pt x="4005235" y="439004"/>
                      <a:pt x="4256093" y="188144"/>
                    </a:cubicBezTo>
                    <a:cubicBezTo>
                      <a:pt x="4381524" y="62713"/>
                      <a:pt x="4545918" y="0"/>
                      <a:pt x="4710315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3385" y="8083"/>
                <a:ext cx="3710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float</a:t>
                </a: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left ;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066165" y="946785"/>
            <a:ext cx="7786370" cy="1983105"/>
            <a:chOff x="997" y="7698"/>
            <a:chExt cx="12262" cy="3123"/>
          </a:xfrm>
        </p:grpSpPr>
        <p:grpSp>
          <p:nvGrpSpPr>
            <p:cNvPr id="32" name="组合 31"/>
            <p:cNvGrpSpPr/>
            <p:nvPr/>
          </p:nvGrpSpPr>
          <p:grpSpPr>
            <a:xfrm>
              <a:off x="997" y="7698"/>
              <a:ext cx="5899" cy="3123"/>
              <a:chOff x="997" y="7698"/>
              <a:chExt cx="5899" cy="3123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4" name="图片 33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748" cy="1603"/>
              </a:xfrm>
              <a:prstGeom prst="rect">
                <a:avLst/>
              </a:prstGeom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997" y="9464"/>
                <a:ext cx="589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7360" y="7698"/>
              <a:ext cx="5899" cy="1766"/>
              <a:chOff x="997" y="7698"/>
              <a:chExt cx="5899" cy="1766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997" y="7698"/>
                <a:ext cx="5899" cy="1537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" name="图片 37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748" cy="1603"/>
              </a:xfrm>
              <a:prstGeom prst="rect">
                <a:avLst/>
              </a:prstGeom>
            </p:spPr>
          </p:pic>
          <p:sp>
            <p:nvSpPr>
              <p:cNvPr id="39" name="文本框 38"/>
              <p:cNvSpPr txBox="1"/>
              <p:nvPr/>
            </p:nvSpPr>
            <p:spPr>
              <a:xfrm>
                <a:off x="2797" y="7861"/>
                <a:ext cx="3791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</a:t>
                </a: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3163" y="8083"/>
              <a:ext cx="3932" cy="1152"/>
              <a:chOff x="3163" y="8083"/>
              <a:chExt cx="3932" cy="1152"/>
            </a:xfrm>
          </p:grpSpPr>
          <p:sp>
            <p:nvSpPr>
              <p:cNvPr id="41" name=" 141"/>
              <p:cNvSpPr/>
              <p:nvPr/>
            </p:nvSpPr>
            <p:spPr>
              <a:xfrm>
                <a:off x="3163" y="9015"/>
                <a:ext cx="3932" cy="220"/>
              </a:xfrm>
              <a:custGeom>
                <a:avLst/>
                <a:gdLst>
                  <a:gd name="connsiteX0" fmla="*/ 4710315 w 7544313"/>
                  <a:gd name="connsiteY0" fmla="*/ 0 h 5784389"/>
                  <a:gd name="connsiteX1" fmla="*/ 5164538 w 7544313"/>
                  <a:gd name="connsiteY1" fmla="*/ 188144 h 5784389"/>
                  <a:gd name="connsiteX2" fmla="*/ 7343753 w 7544313"/>
                  <a:gd name="connsiteY2" fmla="*/ 2367358 h 5784389"/>
                  <a:gd name="connsiteX3" fmla="*/ 7428050 w 7544313"/>
                  <a:gd name="connsiteY3" fmla="*/ 2469120 h 5784389"/>
                  <a:gd name="connsiteX4" fmla="*/ 7438311 w 7544313"/>
                  <a:gd name="connsiteY4" fmla="*/ 2487626 h 5784389"/>
                  <a:gd name="connsiteX5" fmla="*/ 7479289 w 7544313"/>
                  <a:gd name="connsiteY5" fmla="*/ 2563973 h 5784389"/>
                  <a:gd name="connsiteX6" fmla="*/ 7544313 w 7544313"/>
                  <a:gd name="connsiteY6" fmla="*/ 2891210 h 5784389"/>
                  <a:gd name="connsiteX7" fmla="*/ 7479289 w 7544313"/>
                  <a:gd name="connsiteY7" fmla="*/ 3218447 h 5784389"/>
                  <a:gd name="connsiteX8" fmla="*/ 7454433 w 7544313"/>
                  <a:gd name="connsiteY8" fmla="*/ 3276193 h 5784389"/>
                  <a:gd name="connsiteX9" fmla="*/ 7421357 w 7544313"/>
                  <a:gd name="connsiteY9" fmla="*/ 3318247 h 5784389"/>
                  <a:gd name="connsiteX10" fmla="*/ 7325947 w 7544313"/>
                  <a:gd name="connsiteY10" fmla="*/ 3417030 h 5784389"/>
                  <a:gd name="connsiteX11" fmla="*/ 5146732 w 7544313"/>
                  <a:gd name="connsiteY11" fmla="*/ 5596244 h 5784389"/>
                  <a:gd name="connsiteX12" fmla="*/ 4238287 w 7544313"/>
                  <a:gd name="connsiteY12" fmla="*/ 5596244 h 5784389"/>
                  <a:gd name="connsiteX13" fmla="*/ 4238287 w 7544313"/>
                  <a:gd name="connsiteY13" fmla="*/ 4687801 h 5784389"/>
                  <a:gd name="connsiteX14" fmla="*/ 5378425 w 7544313"/>
                  <a:gd name="connsiteY14" fmla="*/ 3547663 h 5784389"/>
                  <a:gd name="connsiteX15" fmla="*/ 642367 w 7544313"/>
                  <a:gd name="connsiteY15" fmla="*/ 3547663 h 5784389"/>
                  <a:gd name="connsiteX16" fmla="*/ 0 w 7544313"/>
                  <a:gd name="connsiteY16" fmla="*/ 2905296 h 5784389"/>
                  <a:gd name="connsiteX17" fmla="*/ 642367 w 7544313"/>
                  <a:gd name="connsiteY17" fmla="*/ 2262930 h 5784389"/>
                  <a:gd name="connsiteX18" fmla="*/ 5422435 w 7544313"/>
                  <a:gd name="connsiteY18" fmla="*/ 2262930 h 5784389"/>
                  <a:gd name="connsiteX19" fmla="*/ 4256093 w 7544313"/>
                  <a:gd name="connsiteY19" fmla="*/ 1096587 h 5784389"/>
                  <a:gd name="connsiteX20" fmla="*/ 4256093 w 7544313"/>
                  <a:gd name="connsiteY20" fmla="*/ 188144 h 5784389"/>
                  <a:gd name="connsiteX21" fmla="*/ 4710315 w 7544313"/>
                  <a:gd name="connsiteY21" fmla="*/ 0 h 5784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44313" h="5784389">
                    <a:moveTo>
                      <a:pt x="4710315" y="0"/>
                    </a:moveTo>
                    <a:cubicBezTo>
                      <a:pt x="4874713" y="0"/>
                      <a:pt x="5039107" y="62713"/>
                      <a:pt x="5164538" y="188144"/>
                    </a:cubicBezTo>
                    <a:lnTo>
                      <a:pt x="7343753" y="2367358"/>
                    </a:lnTo>
                    <a:cubicBezTo>
                      <a:pt x="7375110" y="2398716"/>
                      <a:pt x="7403341" y="2432905"/>
                      <a:pt x="7428050" y="2469120"/>
                    </a:cubicBezTo>
                    <a:lnTo>
                      <a:pt x="7438311" y="2487626"/>
                    </a:lnTo>
                    <a:lnTo>
                      <a:pt x="7479289" y="2563973"/>
                    </a:lnTo>
                    <a:cubicBezTo>
                      <a:pt x="7520342" y="2657385"/>
                      <a:pt x="7544313" y="2769994"/>
                      <a:pt x="7544313" y="2891210"/>
                    </a:cubicBezTo>
                    <a:cubicBezTo>
                      <a:pt x="7544313" y="3012426"/>
                      <a:pt x="7520342" y="3125035"/>
                      <a:pt x="7479289" y="3218447"/>
                    </a:cubicBezTo>
                    <a:lnTo>
                      <a:pt x="7454433" y="3276193"/>
                    </a:lnTo>
                    <a:lnTo>
                      <a:pt x="7421357" y="3318247"/>
                    </a:lnTo>
                    <a:cubicBezTo>
                      <a:pt x="7391886" y="3351882"/>
                      <a:pt x="7357304" y="3385674"/>
                      <a:pt x="7325947" y="3417030"/>
                    </a:cubicBezTo>
                    <a:lnTo>
                      <a:pt x="5146732" y="5596244"/>
                    </a:lnTo>
                    <a:cubicBezTo>
                      <a:pt x="4895873" y="5847104"/>
                      <a:pt x="4489147" y="5847104"/>
                      <a:pt x="4238287" y="5596244"/>
                    </a:cubicBezTo>
                    <a:cubicBezTo>
                      <a:pt x="3987430" y="5345384"/>
                      <a:pt x="3987430" y="4938661"/>
                      <a:pt x="4238287" y="4687801"/>
                    </a:cubicBezTo>
                    <a:lnTo>
                      <a:pt x="5378425" y="3547663"/>
                    </a:lnTo>
                    <a:lnTo>
                      <a:pt x="642367" y="3547663"/>
                    </a:lnTo>
                    <a:cubicBezTo>
                      <a:pt x="287598" y="3547663"/>
                      <a:pt x="0" y="3260065"/>
                      <a:pt x="0" y="2905296"/>
                    </a:cubicBezTo>
                    <a:cubicBezTo>
                      <a:pt x="0" y="2550527"/>
                      <a:pt x="287598" y="2262930"/>
                      <a:pt x="642367" y="2262930"/>
                    </a:cubicBezTo>
                    <a:lnTo>
                      <a:pt x="5422435" y="2262930"/>
                    </a:lnTo>
                    <a:lnTo>
                      <a:pt x="4256093" y="1096587"/>
                    </a:lnTo>
                    <a:cubicBezTo>
                      <a:pt x="4005235" y="845727"/>
                      <a:pt x="4005235" y="439004"/>
                      <a:pt x="4256093" y="188144"/>
                    </a:cubicBezTo>
                    <a:cubicBezTo>
                      <a:pt x="4381524" y="62713"/>
                      <a:pt x="4545918" y="0"/>
                      <a:pt x="4710315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385" y="8083"/>
                <a:ext cx="3710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float</a:t>
                </a: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left ;</a:t>
                </a:r>
              </a:p>
            </p:txBody>
          </p:sp>
        </p:grpSp>
      </p:grpSp>
      <p:sp>
        <p:nvSpPr>
          <p:cNvPr id="56" name="内容占位符 2"/>
          <p:cNvSpPr>
            <a:spLocks noGrp="1"/>
          </p:cNvSpPr>
          <p:nvPr/>
        </p:nvSpPr>
        <p:spPr>
          <a:xfrm>
            <a:off x="899247" y="3077027"/>
            <a:ext cx="6909439" cy="3040229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>
            <a:lvl1pPr marL="272415" indent="-381635" algn="l" defTabSz="108839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kumimoji="0" lang="en-US" altLang="zh-CN" sz="2800" b="0" i="0" u="none" strike="noStrike" kern="0" cap="none" spc="0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defRPr>
            </a:lvl1pPr>
            <a:lvl2pPr marL="853440" indent="-381635" algn="l" defTabSz="108839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16660" indent="-237490" algn="l" defTabSz="1088390" rtl="0" eaLnBrk="1" fontAlgn="auto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32585" indent="0" algn="l" defTabSz="1088390" rtl="0" eaLnBrk="1" latinLnBrk="0" hangingPunct="1">
              <a:lnSpc>
                <a:spcPct val="150000"/>
              </a:lnSpc>
              <a:spcBef>
                <a:spcPts val="595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449195" indent="-272415" algn="l" defTabSz="1088390" rtl="0" eaLnBrk="1" latinLnBrk="0" hangingPunct="1">
              <a:lnSpc>
                <a:spcPct val="15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993390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780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975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rgbClr val="FF0000"/>
                </a:solidFill>
              </a:rPr>
              <a:t>图像</a:t>
            </a:r>
            <a:r>
              <a:rPr lang="zh-CN" altLang="en-US" dirty="0">
                <a:solidFill>
                  <a:srgbClr val="FF0000"/>
                </a:solidFill>
              </a:rPr>
              <a:t>浮动，文字会环绕在图像</a:t>
            </a:r>
            <a:r>
              <a:rPr lang="zh-CN" altLang="en-US" dirty="0" smtClean="0">
                <a:solidFill>
                  <a:srgbClr val="FF0000"/>
                </a:solidFill>
              </a:rPr>
              <a:t>周围</a:t>
            </a:r>
            <a:endParaRPr lang="en-US" altLang="zh-CN" dirty="0" smtClean="0">
              <a:solidFill>
                <a:srgbClr val="FF0000"/>
              </a:solidFill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浮动</a:t>
            </a:r>
            <a:r>
              <a:rPr lang="zh-CN" altLang="en-US" dirty="0">
                <a:sym typeface="+mn-ea"/>
              </a:rPr>
              <a:t>的影响</a:t>
            </a:r>
          </a:p>
          <a:p>
            <a:pPr lvl="1"/>
            <a:r>
              <a:rPr lang="zh-CN" altLang="en-US" sz="2600" dirty="0">
                <a:sym typeface="+mn-ea"/>
              </a:rPr>
              <a:t>并排显示</a:t>
            </a:r>
          </a:p>
          <a:p>
            <a:pPr lvl="1"/>
            <a:r>
              <a:rPr lang="zh-CN" altLang="en-US" sz="2600" b="1" dirty="0">
                <a:solidFill>
                  <a:srgbClr val="C00000"/>
                </a:solidFill>
                <a:sym typeface="+mn-ea"/>
              </a:rPr>
              <a:t>父</a:t>
            </a:r>
            <a:r>
              <a:rPr lang="zh-CN" altLang="en-US" sz="2600" dirty="0">
                <a:sym typeface="+mn-ea"/>
              </a:rPr>
              <a:t>元素高度塌陷</a:t>
            </a:r>
          </a:p>
          <a:p>
            <a:endParaRPr lang="zh-CN" altLang="en-US" dirty="0"/>
          </a:p>
          <a:p>
            <a:pPr marL="979170" lvl="2" indent="0">
              <a:buNone/>
            </a:pPr>
            <a:endParaRPr lang="en-US" altLang="zh-CN" dirty="0" smtClean="0"/>
          </a:p>
        </p:txBody>
      </p:sp>
      <p:sp>
        <p:nvSpPr>
          <p:cNvPr id="43" name="TextBox 7"/>
          <p:cNvSpPr txBox="1"/>
          <p:nvPr/>
        </p:nvSpPr>
        <p:spPr>
          <a:xfrm>
            <a:off x="8852535" y="5796451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emo7-4.html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38395" y="5280538"/>
            <a:ext cx="3570208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父级对象盒子不能被撑开</a:t>
            </a:r>
            <a:endParaRPr lang="zh-CN" altLang="en-US" sz="2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43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解决父</a:t>
            </a:r>
            <a:r>
              <a:rPr lang="zh-CN" altLang="en-US" dirty="0"/>
              <a:t>元素高度</a:t>
            </a:r>
            <a:r>
              <a:rPr lang="zh-CN" altLang="en-US" dirty="0" smtClean="0"/>
              <a:t>塌陷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72415"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解决</a:t>
            </a:r>
            <a:r>
              <a:rPr lang="zh-CN" altLang="en-US" sz="2600" dirty="0">
                <a:solidFill>
                  <a:srgbClr val="C00000"/>
                </a:solidFill>
                <a:sym typeface="+mn-ea"/>
              </a:rPr>
              <a:t>父元素高度</a:t>
            </a:r>
            <a:r>
              <a:rPr lang="zh-CN" altLang="en-US" sz="2600" dirty="0" smtClean="0">
                <a:solidFill>
                  <a:srgbClr val="C00000"/>
                </a:solidFill>
                <a:sym typeface="+mn-ea"/>
              </a:rPr>
              <a:t>塌陷</a:t>
            </a:r>
            <a:r>
              <a:rPr lang="zh-CN" altLang="en-US" sz="2600" dirty="0" smtClean="0">
                <a:sym typeface="+mn-ea"/>
              </a:rPr>
              <a:t>的几种方法：</a:t>
            </a:r>
            <a:endParaRPr lang="en-US" altLang="zh-CN" sz="2600" dirty="0" smtClean="0">
              <a:sym typeface="+mn-ea"/>
            </a:endParaRPr>
          </a:p>
          <a:p>
            <a:pPr marL="398145" lvl="2" indent="0">
              <a:buNone/>
            </a:pPr>
            <a:r>
              <a:rPr lang="en-US" altLang="zh-CN" dirty="0" smtClean="0">
                <a:sym typeface="+mn-ea"/>
              </a:rPr>
              <a:t>1. </a:t>
            </a:r>
            <a:r>
              <a:rPr lang="zh-CN" altLang="en-US" dirty="0" smtClean="0">
                <a:sym typeface="+mn-ea"/>
              </a:rPr>
              <a:t>设置</a:t>
            </a:r>
            <a:r>
              <a:rPr lang="zh-CN" altLang="en-US" dirty="0">
                <a:sym typeface="+mn-ea"/>
              </a:rPr>
              <a:t>父元素也浮动</a:t>
            </a:r>
          </a:p>
          <a:p>
            <a:pPr marL="398145" lvl="2" indent="0">
              <a:buNone/>
            </a:pPr>
            <a:r>
              <a:rPr lang="zh-CN" altLang="en-US" dirty="0" smtClean="0">
                <a:sym typeface="+mn-ea"/>
              </a:rPr>
              <a:t>       弊端</a:t>
            </a:r>
            <a:r>
              <a:rPr lang="zh-CN" altLang="en-US" dirty="0">
                <a:sym typeface="+mn-ea"/>
              </a:rPr>
              <a:t>：对后续元素会带来位置的</a:t>
            </a:r>
            <a:r>
              <a:rPr lang="zh-CN" altLang="en-US" dirty="0" smtClean="0">
                <a:sym typeface="+mn-ea"/>
              </a:rPr>
              <a:t>影响</a:t>
            </a:r>
            <a:endParaRPr lang="en-US" altLang="zh-CN" dirty="0" smtClean="0">
              <a:sym typeface="+mn-ea"/>
            </a:endParaRPr>
          </a:p>
          <a:p>
            <a:pPr marL="398145" lvl="2" indent="0">
              <a:buNone/>
            </a:pPr>
            <a:r>
              <a:rPr lang="en-US" altLang="zh-CN" dirty="0" smtClean="0">
                <a:sym typeface="+mn-ea"/>
              </a:rPr>
              <a:t>2. </a:t>
            </a:r>
            <a:r>
              <a:rPr lang="zh-CN" altLang="en-US" dirty="0" smtClean="0">
                <a:sym typeface="+mn-ea"/>
              </a:rPr>
              <a:t>对</a:t>
            </a:r>
            <a:r>
              <a:rPr lang="zh-CN" altLang="en-US" dirty="0">
                <a:sym typeface="+mn-ea"/>
              </a:rPr>
              <a:t>父级设置适合</a:t>
            </a:r>
            <a:r>
              <a:rPr lang="en-US" altLang="zh-CN" dirty="0">
                <a:sym typeface="+mn-ea"/>
              </a:rPr>
              <a:t>CSS</a:t>
            </a:r>
            <a:r>
              <a:rPr lang="zh-CN" altLang="en-US" dirty="0">
                <a:sym typeface="+mn-ea"/>
              </a:rPr>
              <a:t>高度</a:t>
            </a:r>
          </a:p>
          <a:p>
            <a:pPr marL="979170" lvl="2" indent="0">
              <a:buNone/>
            </a:pPr>
            <a:r>
              <a:rPr lang="zh-CN" altLang="en-US" dirty="0" smtClean="0"/>
              <a:t>弊端：必须</a:t>
            </a:r>
            <a:r>
              <a:rPr lang="zh-CN" altLang="en-US" dirty="0"/>
              <a:t>要知道父元素高度是</a:t>
            </a:r>
            <a:r>
              <a:rPr lang="zh-CN" altLang="en-US" dirty="0" smtClean="0"/>
              <a:t>多少</a:t>
            </a:r>
            <a:endParaRPr lang="en-US" altLang="zh-CN" dirty="0" smtClean="0"/>
          </a:p>
          <a:p>
            <a:pPr marL="398145" lvl="2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在</a:t>
            </a:r>
            <a:r>
              <a:rPr lang="zh-CN" altLang="en-US" dirty="0"/>
              <a:t>父元素中，追加空子级块级元素，并</a:t>
            </a:r>
            <a:r>
              <a:rPr lang="zh-CN" altLang="en-US" dirty="0" smtClean="0"/>
              <a:t>设置</a:t>
            </a:r>
            <a:r>
              <a:rPr lang="en-US" altLang="zh-CN" dirty="0" smtClean="0"/>
              <a:t>clear</a:t>
            </a:r>
            <a:r>
              <a:rPr lang="zh-CN" altLang="en-US" dirty="0" smtClean="0"/>
              <a:t>：</a:t>
            </a:r>
            <a:r>
              <a:rPr lang="en-US" altLang="zh-CN" dirty="0" smtClean="0"/>
              <a:t>both</a:t>
            </a:r>
          </a:p>
          <a:p>
            <a:pPr marL="398145" lvl="2" indent="0">
              <a:buNone/>
            </a:pPr>
            <a:r>
              <a:rPr lang="zh-CN" altLang="en-US" dirty="0" smtClean="0"/>
              <a:t>       弊端：会多增加</a:t>
            </a:r>
            <a:r>
              <a:rPr lang="en-US" altLang="zh-CN" dirty="0"/>
              <a:t>CSS</a:t>
            </a:r>
            <a:r>
              <a:rPr lang="zh-CN" altLang="en-US" dirty="0"/>
              <a:t>和</a:t>
            </a:r>
            <a:r>
              <a:rPr lang="en-US" altLang="zh-CN" dirty="0"/>
              <a:t>HTML</a:t>
            </a:r>
            <a:r>
              <a:rPr lang="zh-CN" altLang="en-US" dirty="0" smtClean="0"/>
              <a:t>标签</a:t>
            </a:r>
            <a:endParaRPr lang="en-US" altLang="zh-CN" dirty="0" smtClean="0"/>
          </a:p>
          <a:p>
            <a:pPr marL="398145" lvl="2" indent="0">
              <a:buNone/>
            </a:pPr>
            <a:r>
              <a:rPr lang="en-US" altLang="zh-CN" dirty="0" smtClean="0"/>
              <a:t>4. </a:t>
            </a:r>
            <a:r>
              <a:rPr lang="zh-CN" altLang="en-US" dirty="0" smtClean="0"/>
              <a:t>伪元素 ：</a:t>
            </a:r>
            <a:r>
              <a:rPr lang="en-US" altLang="zh-CN" dirty="0" smtClean="0"/>
              <a:t>after</a:t>
            </a:r>
          </a:p>
          <a:p>
            <a:pPr marL="398145" lvl="2" indent="0">
              <a:buNone/>
            </a:pPr>
            <a:r>
              <a:rPr lang="en-US" altLang="zh-CN" dirty="0" smtClean="0"/>
              <a:t>5. </a:t>
            </a:r>
            <a:r>
              <a:rPr lang="zh-CN" altLang="en-US" dirty="0" smtClean="0"/>
              <a:t>父</a:t>
            </a:r>
            <a:r>
              <a:rPr lang="zh-CN" altLang="en-US" dirty="0"/>
              <a:t>级</a:t>
            </a:r>
            <a:r>
              <a:rPr lang="en-US" altLang="zh-CN" dirty="0"/>
              <a:t>div</a:t>
            </a:r>
            <a:r>
              <a:rPr lang="zh-CN" altLang="en-US" dirty="0"/>
              <a:t>定义 </a:t>
            </a:r>
            <a:r>
              <a:rPr lang="en-US" altLang="zh-CN" dirty="0" err="1"/>
              <a:t>overflow:hidden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4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清除浮动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清除浮动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父元素</a:t>
            </a:r>
            <a:r>
              <a:rPr lang="zh-CN" altLang="en-US">
                <a:sym typeface="+mn-ea"/>
              </a:rPr>
              <a:t>设置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固定的高度</a:t>
            </a:r>
            <a:endParaRPr lang="en-US" altLang="zh-CN" dirty="0" smtClean="0"/>
          </a:p>
        </p:txBody>
      </p:sp>
      <p:grpSp>
        <p:nvGrpSpPr>
          <p:cNvPr id="52" name="组合 51"/>
          <p:cNvGrpSpPr/>
          <p:nvPr/>
        </p:nvGrpSpPr>
        <p:grpSpPr>
          <a:xfrm>
            <a:off x="1315085" y="3357245"/>
            <a:ext cx="9048750" cy="1996440"/>
            <a:chOff x="652" y="4819"/>
            <a:chExt cx="14250" cy="3144"/>
          </a:xfrm>
        </p:grpSpPr>
        <p:grpSp>
          <p:nvGrpSpPr>
            <p:cNvPr id="5" name="组合 4"/>
            <p:cNvGrpSpPr/>
            <p:nvPr/>
          </p:nvGrpSpPr>
          <p:grpSpPr>
            <a:xfrm>
              <a:off x="652" y="4819"/>
              <a:ext cx="12262" cy="3124"/>
              <a:chOff x="997" y="7698"/>
              <a:chExt cx="12262" cy="3124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997" y="7698"/>
                <a:ext cx="5899" cy="3123"/>
                <a:chOff x="997" y="7698"/>
                <a:chExt cx="5899" cy="3123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997" y="7698"/>
                  <a:ext cx="5899" cy="3123"/>
                </a:xfrm>
                <a:prstGeom prst="rect">
                  <a:avLst/>
                </a:prstGeom>
                <a:noFill/>
                <a:ln w="50800" cmpd="sng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" name="图片 7" descr="3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59" y="7861"/>
                  <a:ext cx="1561" cy="1603"/>
                </a:xfrm>
                <a:prstGeom prst="rect">
                  <a:avLst/>
                </a:prstGeom>
              </p:spPr>
            </p:pic>
            <p:sp>
              <p:nvSpPr>
                <p:cNvPr id="9" name="文本框 8"/>
                <p:cNvSpPr txBox="1"/>
                <p:nvPr/>
              </p:nvSpPr>
              <p:spPr>
                <a:xfrm>
                  <a:off x="997" y="9464"/>
                  <a:ext cx="5899" cy="115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小狗很漂亮</a:t>
                  </a: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360" y="7698"/>
                <a:ext cx="5899" cy="3124"/>
                <a:chOff x="997" y="7698"/>
                <a:chExt cx="5899" cy="3124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997" y="7698"/>
                  <a:ext cx="5899" cy="3124"/>
                </a:xfrm>
                <a:prstGeom prst="rect">
                  <a:avLst/>
                </a:prstGeom>
                <a:noFill/>
                <a:ln w="50800" cmpd="sng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9" name="图片 38" descr="3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59" y="7861"/>
                  <a:ext cx="1561" cy="1603"/>
                </a:xfrm>
                <a:prstGeom prst="rect">
                  <a:avLst/>
                </a:prstGeom>
              </p:spPr>
            </p:pic>
            <p:sp>
              <p:nvSpPr>
                <p:cNvPr id="41" name="文本框 40"/>
                <p:cNvSpPr txBox="1"/>
                <p:nvPr/>
              </p:nvSpPr>
              <p:spPr>
                <a:xfrm>
                  <a:off x="2797" y="7861"/>
                  <a:ext cx="3791" cy="115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小狗很漂亮</a:t>
                  </a:r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3163" y="8083"/>
                <a:ext cx="3932" cy="1152"/>
                <a:chOff x="3163" y="8083"/>
                <a:chExt cx="3932" cy="1152"/>
              </a:xfrm>
            </p:grpSpPr>
            <p:sp>
              <p:nvSpPr>
                <p:cNvPr id="43" name=" 141"/>
                <p:cNvSpPr/>
                <p:nvPr/>
              </p:nvSpPr>
              <p:spPr>
                <a:xfrm>
                  <a:off x="3163" y="9015"/>
                  <a:ext cx="3932" cy="220"/>
                </a:xfrm>
                <a:custGeom>
                  <a:avLst/>
                  <a:gdLst>
                    <a:gd name="connsiteX0" fmla="*/ 4710315 w 7544313"/>
                    <a:gd name="connsiteY0" fmla="*/ 0 h 5784389"/>
                    <a:gd name="connsiteX1" fmla="*/ 5164538 w 7544313"/>
                    <a:gd name="connsiteY1" fmla="*/ 188144 h 5784389"/>
                    <a:gd name="connsiteX2" fmla="*/ 7343753 w 7544313"/>
                    <a:gd name="connsiteY2" fmla="*/ 2367358 h 5784389"/>
                    <a:gd name="connsiteX3" fmla="*/ 7428050 w 7544313"/>
                    <a:gd name="connsiteY3" fmla="*/ 2469120 h 5784389"/>
                    <a:gd name="connsiteX4" fmla="*/ 7438311 w 7544313"/>
                    <a:gd name="connsiteY4" fmla="*/ 2487626 h 5784389"/>
                    <a:gd name="connsiteX5" fmla="*/ 7479289 w 7544313"/>
                    <a:gd name="connsiteY5" fmla="*/ 2563973 h 5784389"/>
                    <a:gd name="connsiteX6" fmla="*/ 7544313 w 7544313"/>
                    <a:gd name="connsiteY6" fmla="*/ 2891210 h 5784389"/>
                    <a:gd name="connsiteX7" fmla="*/ 7479289 w 7544313"/>
                    <a:gd name="connsiteY7" fmla="*/ 3218447 h 5784389"/>
                    <a:gd name="connsiteX8" fmla="*/ 7454433 w 7544313"/>
                    <a:gd name="connsiteY8" fmla="*/ 3276193 h 5784389"/>
                    <a:gd name="connsiteX9" fmla="*/ 7421357 w 7544313"/>
                    <a:gd name="connsiteY9" fmla="*/ 3318247 h 5784389"/>
                    <a:gd name="connsiteX10" fmla="*/ 7325947 w 7544313"/>
                    <a:gd name="connsiteY10" fmla="*/ 3417030 h 5784389"/>
                    <a:gd name="connsiteX11" fmla="*/ 5146732 w 7544313"/>
                    <a:gd name="connsiteY11" fmla="*/ 5596244 h 5784389"/>
                    <a:gd name="connsiteX12" fmla="*/ 4238287 w 7544313"/>
                    <a:gd name="connsiteY12" fmla="*/ 5596244 h 5784389"/>
                    <a:gd name="connsiteX13" fmla="*/ 4238287 w 7544313"/>
                    <a:gd name="connsiteY13" fmla="*/ 4687801 h 5784389"/>
                    <a:gd name="connsiteX14" fmla="*/ 5378425 w 7544313"/>
                    <a:gd name="connsiteY14" fmla="*/ 3547663 h 5784389"/>
                    <a:gd name="connsiteX15" fmla="*/ 642367 w 7544313"/>
                    <a:gd name="connsiteY15" fmla="*/ 3547663 h 5784389"/>
                    <a:gd name="connsiteX16" fmla="*/ 0 w 7544313"/>
                    <a:gd name="connsiteY16" fmla="*/ 2905296 h 5784389"/>
                    <a:gd name="connsiteX17" fmla="*/ 642367 w 7544313"/>
                    <a:gd name="connsiteY17" fmla="*/ 2262930 h 5784389"/>
                    <a:gd name="connsiteX18" fmla="*/ 5422435 w 7544313"/>
                    <a:gd name="connsiteY18" fmla="*/ 2262930 h 5784389"/>
                    <a:gd name="connsiteX19" fmla="*/ 4256093 w 7544313"/>
                    <a:gd name="connsiteY19" fmla="*/ 1096587 h 5784389"/>
                    <a:gd name="connsiteX20" fmla="*/ 4256093 w 7544313"/>
                    <a:gd name="connsiteY20" fmla="*/ 188144 h 5784389"/>
                    <a:gd name="connsiteX21" fmla="*/ 4710315 w 7544313"/>
                    <a:gd name="connsiteY21" fmla="*/ 0 h 5784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544313" h="5784389">
                      <a:moveTo>
                        <a:pt x="4710315" y="0"/>
                      </a:moveTo>
                      <a:cubicBezTo>
                        <a:pt x="4874713" y="0"/>
                        <a:pt x="5039107" y="62713"/>
                        <a:pt x="5164538" y="188144"/>
                      </a:cubicBezTo>
                      <a:lnTo>
                        <a:pt x="7343753" y="2367358"/>
                      </a:lnTo>
                      <a:cubicBezTo>
                        <a:pt x="7375110" y="2398716"/>
                        <a:pt x="7403341" y="2432905"/>
                        <a:pt x="7428050" y="2469120"/>
                      </a:cubicBezTo>
                      <a:lnTo>
                        <a:pt x="7438311" y="2487626"/>
                      </a:lnTo>
                      <a:lnTo>
                        <a:pt x="7479289" y="2563973"/>
                      </a:lnTo>
                      <a:cubicBezTo>
                        <a:pt x="7520342" y="2657385"/>
                        <a:pt x="7544313" y="2769994"/>
                        <a:pt x="7544313" y="2891210"/>
                      </a:cubicBezTo>
                      <a:cubicBezTo>
                        <a:pt x="7544313" y="3012426"/>
                        <a:pt x="7520342" y="3125035"/>
                        <a:pt x="7479289" y="3218447"/>
                      </a:cubicBezTo>
                      <a:lnTo>
                        <a:pt x="7454433" y="3276193"/>
                      </a:lnTo>
                      <a:lnTo>
                        <a:pt x="7421357" y="3318247"/>
                      </a:lnTo>
                      <a:cubicBezTo>
                        <a:pt x="7391886" y="3351882"/>
                        <a:pt x="7357304" y="3385674"/>
                        <a:pt x="7325947" y="3417030"/>
                      </a:cubicBezTo>
                      <a:lnTo>
                        <a:pt x="5146732" y="5596244"/>
                      </a:lnTo>
                      <a:cubicBezTo>
                        <a:pt x="4895873" y="5847104"/>
                        <a:pt x="4489147" y="5847104"/>
                        <a:pt x="4238287" y="5596244"/>
                      </a:cubicBezTo>
                      <a:cubicBezTo>
                        <a:pt x="3987430" y="5345384"/>
                        <a:pt x="3987430" y="4938661"/>
                        <a:pt x="4238287" y="4687801"/>
                      </a:cubicBezTo>
                      <a:lnTo>
                        <a:pt x="5378425" y="3547663"/>
                      </a:lnTo>
                      <a:lnTo>
                        <a:pt x="642367" y="3547663"/>
                      </a:lnTo>
                      <a:cubicBezTo>
                        <a:pt x="287598" y="3547663"/>
                        <a:pt x="0" y="3260065"/>
                        <a:pt x="0" y="2905296"/>
                      </a:cubicBezTo>
                      <a:cubicBezTo>
                        <a:pt x="0" y="2550527"/>
                        <a:pt x="287598" y="2262930"/>
                        <a:pt x="642367" y="2262930"/>
                      </a:cubicBezTo>
                      <a:lnTo>
                        <a:pt x="5422435" y="2262930"/>
                      </a:lnTo>
                      <a:lnTo>
                        <a:pt x="4256093" y="1096587"/>
                      </a:lnTo>
                      <a:cubicBezTo>
                        <a:pt x="4005235" y="845727"/>
                        <a:pt x="4005235" y="439004"/>
                        <a:pt x="4256093" y="188144"/>
                      </a:cubicBezTo>
                      <a:cubicBezTo>
                        <a:pt x="4381524" y="62713"/>
                        <a:pt x="4545918" y="0"/>
                        <a:pt x="4710315" y="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3385" y="8083"/>
                  <a:ext cx="3710" cy="115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en-US" altLang="zh-CN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float</a:t>
                  </a: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：</a:t>
                  </a:r>
                  <a:r>
                    <a:rPr lang="en-US" altLang="zh-CN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left ;</a:t>
                  </a:r>
                </a:p>
              </p:txBody>
            </p:sp>
          </p:grpSp>
        </p:grpSp>
        <p:grpSp>
          <p:nvGrpSpPr>
            <p:cNvPr id="51" name="组合 50"/>
            <p:cNvGrpSpPr/>
            <p:nvPr/>
          </p:nvGrpSpPr>
          <p:grpSpPr>
            <a:xfrm>
              <a:off x="12914" y="4823"/>
              <a:ext cx="1988" cy="3140"/>
              <a:chOff x="12914" y="4823"/>
              <a:chExt cx="1988" cy="3140"/>
            </a:xfrm>
          </p:grpSpPr>
          <p:cxnSp>
            <p:nvCxnSpPr>
              <p:cNvPr id="45" name="直接连接符 44"/>
              <p:cNvCxnSpPr/>
              <p:nvPr/>
            </p:nvCxnSpPr>
            <p:spPr>
              <a:xfrm flipV="1">
                <a:off x="13037" y="4823"/>
                <a:ext cx="1419" cy="20"/>
              </a:xfrm>
              <a:prstGeom prst="line">
                <a:avLst/>
              </a:prstGeom>
              <a:ln w="508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13037" y="7943"/>
                <a:ext cx="1419" cy="20"/>
              </a:xfrm>
              <a:prstGeom prst="line">
                <a:avLst/>
              </a:prstGeom>
              <a:ln w="508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>
                <a:off x="13774" y="4853"/>
                <a:ext cx="0" cy="109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 flipV="1">
                <a:off x="13774" y="6848"/>
                <a:ext cx="0" cy="109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文本框 49"/>
              <p:cNvSpPr txBox="1"/>
              <p:nvPr/>
            </p:nvSpPr>
            <p:spPr>
              <a:xfrm>
                <a:off x="12914" y="5696"/>
                <a:ext cx="198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200px</a:t>
                </a:r>
              </a:p>
            </p:txBody>
          </p:sp>
        </p:grpSp>
      </p:grpSp>
      <p:sp>
        <p:nvSpPr>
          <p:cNvPr id="53" name="文本框 52"/>
          <p:cNvSpPr txBox="1"/>
          <p:nvPr/>
        </p:nvSpPr>
        <p:spPr>
          <a:xfrm>
            <a:off x="1409065" y="2068195"/>
            <a:ext cx="823849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 { 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height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200px ; }</a:t>
            </a:r>
          </a:p>
        </p:txBody>
      </p:sp>
      <p:sp>
        <p:nvSpPr>
          <p:cNvPr id="57" name="TextBox 7"/>
          <p:cNvSpPr txBox="1"/>
          <p:nvPr/>
        </p:nvSpPr>
        <p:spPr>
          <a:xfrm>
            <a:off x="9697573" y="5705702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emo7-4.html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清除浮动 </a:t>
            </a:r>
            <a:r>
              <a:rPr lang="en-US" altLang="zh-CN" dirty="0"/>
              <a:t>——</a:t>
            </a:r>
            <a:r>
              <a:rPr lang="en-US" altLang="zh-CN" dirty="0" smtClean="0"/>
              <a:t> clear</a:t>
            </a:r>
            <a:endParaRPr lang="zh-CN" altLang="en-US" dirty="0"/>
          </a:p>
          <a:p>
            <a:pPr lvl="1"/>
            <a:r>
              <a:rPr lang="zh-CN" altLang="en-US" dirty="0"/>
              <a:t>用来设置该元素边上没有其他元素可以</a:t>
            </a:r>
            <a:r>
              <a:rPr lang="zh-CN" altLang="en-US" dirty="0" smtClean="0"/>
              <a:t>浮动</a:t>
            </a:r>
            <a:endParaRPr lang="en-US" altLang="zh-CN" dirty="0" smtClean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clear: </a:t>
            </a:r>
            <a:r>
              <a:rPr lang="en-US" altLang="zh-CN" b="1" dirty="0">
                <a:solidFill>
                  <a:schemeClr val="tx2"/>
                </a:solidFill>
              </a:rPr>
              <a:t>left / right / both / none </a:t>
            </a:r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left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不允许左边有浮动的元素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right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不允许右边有浮动的元素</a:t>
            </a:r>
            <a:endParaRPr lang="en-US" altLang="zh-CN" b="1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both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不允许左右两边有浮动的元素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none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默认值，可以浮动</a:t>
            </a:r>
            <a:endParaRPr lang="en-US" altLang="zh-CN" dirty="0"/>
          </a:p>
          <a:p>
            <a:pPr lvl="2"/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7743825" y="2866390"/>
            <a:ext cx="333502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 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    clear:both;</a:t>
            </a:r>
            <a:endParaRPr lang="en-US" altLang="zh-CN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98105" y="2352040"/>
            <a:ext cx="3745865" cy="731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小狗很漂亮</a:t>
            </a:r>
          </a:p>
        </p:txBody>
      </p:sp>
      <p:sp>
        <p:nvSpPr>
          <p:cNvPr id="6" name="矩形 5"/>
          <p:cNvSpPr/>
          <p:nvPr/>
        </p:nvSpPr>
        <p:spPr>
          <a:xfrm>
            <a:off x="7698105" y="1390650"/>
            <a:ext cx="3745865" cy="2212340"/>
          </a:xfrm>
          <a:prstGeom prst="rect">
            <a:avLst/>
          </a:prstGeom>
          <a:noFill/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75" y="1494155"/>
            <a:ext cx="991235" cy="101790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9088120" y="1621155"/>
            <a:ext cx="3352800" cy="2039620"/>
            <a:chOff x="3223" y="3025"/>
            <a:chExt cx="5280" cy="3212"/>
          </a:xfrm>
        </p:grpSpPr>
        <p:sp>
          <p:nvSpPr>
            <p:cNvPr id="9" name=" 141"/>
            <p:cNvSpPr/>
            <p:nvPr/>
          </p:nvSpPr>
          <p:spPr>
            <a:xfrm>
              <a:off x="4571" y="5934"/>
              <a:ext cx="3932" cy="303"/>
            </a:xfrm>
            <a:custGeom>
              <a:avLst/>
              <a:gdLst>
                <a:gd name="connsiteX0" fmla="*/ 4710315 w 7544313"/>
                <a:gd name="connsiteY0" fmla="*/ 0 h 5784389"/>
                <a:gd name="connsiteX1" fmla="*/ 5164538 w 7544313"/>
                <a:gd name="connsiteY1" fmla="*/ 188144 h 5784389"/>
                <a:gd name="connsiteX2" fmla="*/ 7343753 w 7544313"/>
                <a:gd name="connsiteY2" fmla="*/ 2367358 h 5784389"/>
                <a:gd name="connsiteX3" fmla="*/ 7428050 w 7544313"/>
                <a:gd name="connsiteY3" fmla="*/ 2469120 h 5784389"/>
                <a:gd name="connsiteX4" fmla="*/ 7438311 w 7544313"/>
                <a:gd name="connsiteY4" fmla="*/ 2487626 h 5784389"/>
                <a:gd name="connsiteX5" fmla="*/ 7479289 w 7544313"/>
                <a:gd name="connsiteY5" fmla="*/ 2563973 h 5784389"/>
                <a:gd name="connsiteX6" fmla="*/ 7544313 w 7544313"/>
                <a:gd name="connsiteY6" fmla="*/ 2891210 h 5784389"/>
                <a:gd name="connsiteX7" fmla="*/ 7479289 w 7544313"/>
                <a:gd name="connsiteY7" fmla="*/ 3218447 h 5784389"/>
                <a:gd name="connsiteX8" fmla="*/ 7454433 w 7544313"/>
                <a:gd name="connsiteY8" fmla="*/ 3276193 h 5784389"/>
                <a:gd name="connsiteX9" fmla="*/ 7421357 w 7544313"/>
                <a:gd name="connsiteY9" fmla="*/ 3318247 h 5784389"/>
                <a:gd name="connsiteX10" fmla="*/ 7325947 w 7544313"/>
                <a:gd name="connsiteY10" fmla="*/ 3417030 h 5784389"/>
                <a:gd name="connsiteX11" fmla="*/ 5146732 w 7544313"/>
                <a:gd name="connsiteY11" fmla="*/ 5596244 h 5784389"/>
                <a:gd name="connsiteX12" fmla="*/ 4238287 w 7544313"/>
                <a:gd name="connsiteY12" fmla="*/ 5596244 h 5784389"/>
                <a:gd name="connsiteX13" fmla="*/ 4238287 w 7544313"/>
                <a:gd name="connsiteY13" fmla="*/ 4687801 h 5784389"/>
                <a:gd name="connsiteX14" fmla="*/ 5378425 w 7544313"/>
                <a:gd name="connsiteY14" fmla="*/ 3547663 h 5784389"/>
                <a:gd name="connsiteX15" fmla="*/ 642367 w 7544313"/>
                <a:gd name="connsiteY15" fmla="*/ 3547663 h 5784389"/>
                <a:gd name="connsiteX16" fmla="*/ 0 w 7544313"/>
                <a:gd name="connsiteY16" fmla="*/ 2905296 h 5784389"/>
                <a:gd name="connsiteX17" fmla="*/ 642367 w 7544313"/>
                <a:gd name="connsiteY17" fmla="*/ 2262930 h 5784389"/>
                <a:gd name="connsiteX18" fmla="*/ 5422435 w 7544313"/>
                <a:gd name="connsiteY18" fmla="*/ 2262930 h 5784389"/>
                <a:gd name="connsiteX19" fmla="*/ 4256093 w 7544313"/>
                <a:gd name="connsiteY19" fmla="*/ 1096587 h 5784389"/>
                <a:gd name="connsiteX20" fmla="*/ 4256093 w 7544313"/>
                <a:gd name="connsiteY20" fmla="*/ 188144 h 5784389"/>
                <a:gd name="connsiteX21" fmla="*/ 4710315 w 7544313"/>
                <a:gd name="connsiteY21" fmla="*/ 0 h 578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44313" h="5784389">
                  <a:moveTo>
                    <a:pt x="4710315" y="0"/>
                  </a:moveTo>
                  <a:cubicBezTo>
                    <a:pt x="4874713" y="0"/>
                    <a:pt x="5039107" y="62713"/>
                    <a:pt x="5164538" y="188144"/>
                  </a:cubicBezTo>
                  <a:lnTo>
                    <a:pt x="7343753" y="2367358"/>
                  </a:lnTo>
                  <a:cubicBezTo>
                    <a:pt x="7375110" y="2398716"/>
                    <a:pt x="7403341" y="2432905"/>
                    <a:pt x="7428050" y="2469120"/>
                  </a:cubicBezTo>
                  <a:lnTo>
                    <a:pt x="7438311" y="2487626"/>
                  </a:lnTo>
                  <a:lnTo>
                    <a:pt x="7479289" y="2563973"/>
                  </a:lnTo>
                  <a:cubicBezTo>
                    <a:pt x="7520342" y="2657385"/>
                    <a:pt x="7544313" y="2769994"/>
                    <a:pt x="7544313" y="2891210"/>
                  </a:cubicBezTo>
                  <a:cubicBezTo>
                    <a:pt x="7544313" y="3012426"/>
                    <a:pt x="7520342" y="3125035"/>
                    <a:pt x="7479289" y="3218447"/>
                  </a:cubicBezTo>
                  <a:lnTo>
                    <a:pt x="7454433" y="3276193"/>
                  </a:lnTo>
                  <a:lnTo>
                    <a:pt x="7421357" y="3318247"/>
                  </a:lnTo>
                  <a:cubicBezTo>
                    <a:pt x="7391886" y="3351882"/>
                    <a:pt x="7357304" y="3385674"/>
                    <a:pt x="7325947" y="3417030"/>
                  </a:cubicBezTo>
                  <a:lnTo>
                    <a:pt x="5146732" y="5596244"/>
                  </a:lnTo>
                  <a:cubicBezTo>
                    <a:pt x="4895873" y="5847104"/>
                    <a:pt x="4489147" y="5847104"/>
                    <a:pt x="4238287" y="5596244"/>
                  </a:cubicBezTo>
                  <a:cubicBezTo>
                    <a:pt x="3987430" y="5345384"/>
                    <a:pt x="3987430" y="4938661"/>
                    <a:pt x="4238287" y="4687801"/>
                  </a:cubicBezTo>
                  <a:lnTo>
                    <a:pt x="5378425" y="3547663"/>
                  </a:lnTo>
                  <a:lnTo>
                    <a:pt x="642367" y="3547663"/>
                  </a:lnTo>
                  <a:cubicBezTo>
                    <a:pt x="287598" y="3547663"/>
                    <a:pt x="0" y="3260065"/>
                    <a:pt x="0" y="2905296"/>
                  </a:cubicBezTo>
                  <a:cubicBezTo>
                    <a:pt x="0" y="2550527"/>
                    <a:pt x="287598" y="2262930"/>
                    <a:pt x="642367" y="2262930"/>
                  </a:cubicBezTo>
                  <a:lnTo>
                    <a:pt x="5422435" y="2262930"/>
                  </a:lnTo>
                  <a:lnTo>
                    <a:pt x="4256093" y="1096587"/>
                  </a:lnTo>
                  <a:cubicBezTo>
                    <a:pt x="4005235" y="845727"/>
                    <a:pt x="4005235" y="439004"/>
                    <a:pt x="4256093" y="188144"/>
                  </a:cubicBezTo>
                  <a:cubicBezTo>
                    <a:pt x="4381524" y="62713"/>
                    <a:pt x="4545918" y="0"/>
                    <a:pt x="4710315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223" y="3025"/>
              <a:ext cx="3710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en-US" altLang="zh-CN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float</a:t>
              </a: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left ;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736205" y="3931285"/>
            <a:ext cx="3745865" cy="2211705"/>
            <a:chOff x="7242" y="5204"/>
            <a:chExt cx="5899" cy="4318"/>
          </a:xfrm>
        </p:grpSpPr>
        <p:sp>
          <p:nvSpPr>
            <p:cNvPr id="12" name="文本框 11"/>
            <p:cNvSpPr txBox="1"/>
            <p:nvPr/>
          </p:nvSpPr>
          <p:spPr>
            <a:xfrm>
              <a:off x="9371" y="5367"/>
              <a:ext cx="3285" cy="14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小狗很漂亮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242" y="5204"/>
              <a:ext cx="5899" cy="4318"/>
            </a:xfrm>
            <a:prstGeom prst="rect">
              <a:avLst/>
            </a:prstGeom>
            <a:noFill/>
            <a:ln w="508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4" y="5367"/>
              <a:ext cx="1703" cy="1750"/>
            </a:xfrm>
            <a:prstGeom prst="rect">
              <a:avLst/>
            </a:prstGeom>
          </p:spPr>
        </p:pic>
      </p:grpSp>
      <p:cxnSp>
        <p:nvCxnSpPr>
          <p:cNvPr id="22" name="直接连接符 21"/>
          <p:cNvCxnSpPr/>
          <p:nvPr/>
        </p:nvCxnSpPr>
        <p:spPr>
          <a:xfrm>
            <a:off x="9186545" y="2309495"/>
            <a:ext cx="2035810" cy="26035"/>
          </a:xfrm>
          <a:prstGeom prst="line">
            <a:avLst/>
          </a:prstGeom>
          <a:ln w="38100" cmpd="sng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7"/>
          <p:cNvSpPr txBox="1"/>
          <p:nvPr/>
        </p:nvSpPr>
        <p:spPr>
          <a:xfrm>
            <a:off x="1127613" y="5489802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emo7-5.html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27613" y="5960745"/>
            <a:ext cx="765365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hlinkClick r:id="rId4"/>
              </a:rPr>
              <a:t>https://segmentfault.com/a/1190000010252809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清除方法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2134235"/>
            <a:ext cx="3009900" cy="2826317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 smtClean="0"/>
              <a:t>清除浮动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zh-CN" altLang="en-US">
                <a:sym typeface="+mn-ea"/>
              </a:rPr>
              <a:t>伪元素 </a:t>
            </a:r>
            <a:r>
              <a:rPr>
                <a:solidFill>
                  <a:srgbClr val="C00000"/>
                </a:solidFill>
                <a:sym typeface="+mn-ea"/>
              </a:rPr>
              <a:t>:after  :before</a:t>
            </a:r>
            <a:r>
              <a:rPr lang="zh-CN" altLang="en-US">
                <a:sym typeface="+mn-ea"/>
              </a:rPr>
              <a:t>，并搭配属性 </a:t>
            </a:r>
            <a:r>
              <a:rPr>
                <a:solidFill>
                  <a:srgbClr val="C00000"/>
                </a:solidFill>
                <a:sym typeface="+mn-ea"/>
              </a:rPr>
              <a:t>clear:both;</a:t>
            </a:r>
            <a:endParaRPr lang="en-US" altLang="zh-CN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pPr lvl="2"/>
            <a:endParaRPr lang="en-US" altLang="zh-CN" dirty="0" smtClean="0"/>
          </a:p>
        </p:txBody>
      </p:sp>
      <p:grpSp>
        <p:nvGrpSpPr>
          <p:cNvPr id="16" name="组合 15"/>
          <p:cNvGrpSpPr/>
          <p:nvPr/>
        </p:nvGrpSpPr>
        <p:grpSpPr>
          <a:xfrm>
            <a:off x="4102735" y="2261871"/>
            <a:ext cx="7550785" cy="2281100"/>
            <a:chOff x="4552" y="3453"/>
            <a:chExt cx="9694" cy="4904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6" y="3453"/>
              <a:ext cx="8940" cy="4905"/>
            </a:xfrm>
            <a:prstGeom prst="rect">
              <a:avLst/>
            </a:prstGeom>
          </p:spPr>
        </p:pic>
        <p:sp>
          <p:nvSpPr>
            <p:cNvPr id="18" name="圆角矩形 17"/>
            <p:cNvSpPr/>
            <p:nvPr/>
          </p:nvSpPr>
          <p:spPr>
            <a:xfrm>
              <a:off x="4552" y="3526"/>
              <a:ext cx="4399" cy="892"/>
            </a:xfrm>
            <a:prstGeom prst="roundRect">
              <a:avLst/>
            </a:prstGeom>
            <a:noFill/>
            <a:ln w="38100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024890" y="5447665"/>
            <a:ext cx="6733540" cy="731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注意：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应用在包含浮动元素的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父级元素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上。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</a:p>
        </p:txBody>
      </p:sp>
      <p:sp>
        <p:nvSpPr>
          <p:cNvPr id="57" name="TextBox 7"/>
          <p:cNvSpPr txBox="1"/>
          <p:nvPr/>
        </p:nvSpPr>
        <p:spPr>
          <a:xfrm>
            <a:off x="9636613" y="5702527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emo7-6.html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清除浮动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溢出处理 </a:t>
            </a:r>
            <a:r>
              <a:rPr lang="en-US" altLang="zh-CN" dirty="0"/>
              <a:t>——</a:t>
            </a:r>
            <a:r>
              <a:rPr lang="en-US" altLang="zh-CN" dirty="0" smtClean="0"/>
              <a:t> overflow</a:t>
            </a:r>
            <a:endParaRPr lang="zh-CN" altLang="en-US" dirty="0"/>
          </a:p>
          <a:p>
            <a:pPr lvl="1"/>
            <a:r>
              <a:rPr lang="zh-CN" altLang="en-US" dirty="0"/>
              <a:t>定义溢出元素内容区的内容会如何</a:t>
            </a:r>
            <a:r>
              <a:rPr lang="zh-CN" altLang="en-US" dirty="0" smtClean="0"/>
              <a:t>处理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2548255"/>
            <a:ext cx="9162415" cy="34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7"/>
          <p:cNvSpPr txBox="1"/>
          <p:nvPr/>
        </p:nvSpPr>
        <p:spPr>
          <a:xfrm>
            <a:off x="9636613" y="5771107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emo7-7.html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清除浮动</a:t>
            </a:r>
            <a:r>
              <a:rPr lang="zh-CN" altLang="en-US" smtClean="0">
                <a:sym typeface="+mn-ea"/>
              </a:rPr>
              <a:t> </a:t>
            </a:r>
            <a:r>
              <a:rPr>
                <a:sym typeface="+mn-ea"/>
              </a:rPr>
              <a:t>——</a:t>
            </a:r>
            <a:r>
              <a:rPr smtClean="0">
                <a:sym typeface="+mn-ea"/>
              </a:rPr>
              <a:t> </a:t>
            </a:r>
            <a:r>
              <a:rPr lang="en-US" altLang="zh-CN" dirty="0" smtClean="0"/>
              <a:t>overflow: hidden; </a:t>
            </a:r>
            <a:endParaRPr lang="zh-CN" altLang="en-US" dirty="0"/>
          </a:p>
          <a:p>
            <a:pPr lvl="1"/>
            <a:r>
              <a:rPr lang="zh-CN" altLang="en-US" dirty="0"/>
              <a:t>父元素</a:t>
            </a:r>
            <a:r>
              <a:rPr lang="zh-CN" altLang="en-US" dirty="0">
                <a:solidFill>
                  <a:srgbClr val="C00000"/>
                </a:solidFill>
              </a:rPr>
              <a:t>不设</a:t>
            </a:r>
            <a:r>
              <a:rPr lang="zh-CN" altLang="en-US" dirty="0"/>
              <a:t>高度并且子元素浮动时，使父元素高度自动适应子元素</a:t>
            </a:r>
            <a:r>
              <a:rPr lang="zh-CN" altLang="en-US" dirty="0" smtClean="0"/>
              <a:t>高度</a:t>
            </a:r>
            <a:endParaRPr lang="en-US" altLang="zh-CN" dirty="0" smtClean="0"/>
          </a:p>
          <a:p>
            <a:pPr lvl="1"/>
            <a:r>
              <a:rPr lang="zh-CN" altLang="en-US" dirty="0"/>
              <a:t>父元素</a:t>
            </a:r>
            <a:r>
              <a:rPr lang="zh-CN" altLang="en-US" dirty="0">
                <a:solidFill>
                  <a:srgbClr val="C00000"/>
                </a:solidFill>
              </a:rPr>
              <a:t>设置</a:t>
            </a:r>
            <a:r>
              <a:rPr lang="zh-CN" altLang="en-US" dirty="0"/>
              <a:t>的高度或宽度</a:t>
            </a:r>
            <a:r>
              <a:rPr lang="zh-CN" altLang="en-US" dirty="0">
                <a:solidFill>
                  <a:srgbClr val="C00000"/>
                </a:solidFill>
              </a:rPr>
              <a:t>小于</a:t>
            </a:r>
            <a:r>
              <a:rPr lang="zh-CN" altLang="en-US" dirty="0"/>
              <a:t>子元素时，使父元素出现相应滚动条或隐藏子元素超出部分内容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14655" y="5351780"/>
            <a:ext cx="589915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hlinkClick r:id="rId2" action="ppaction://hlinkfile"/>
              </a:rPr>
              <a:t>https://www.zhihu.com/question/30938856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14655" y="5836285"/>
            <a:ext cx="609536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hlinkClick r:id="rId3" action="ppaction://hlinkfile"/>
              </a:rPr>
              <a:t>https://segmentfault.com/a/1190000013023485</a:t>
            </a:r>
            <a:endParaRPr lang="zh-CN" altLang="en-US"/>
          </a:p>
        </p:txBody>
      </p:sp>
      <p:sp>
        <p:nvSpPr>
          <p:cNvPr id="57" name="TextBox 7"/>
          <p:cNvSpPr txBox="1"/>
          <p:nvPr/>
        </p:nvSpPr>
        <p:spPr>
          <a:xfrm>
            <a:off x="8765756" y="5359400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emo7-8.html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页面搭建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浮动应用小技巧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1263650" y="939800"/>
            <a:ext cx="3745230" cy="1983105"/>
            <a:chOff x="7360" y="7698"/>
            <a:chExt cx="5898" cy="3123"/>
          </a:xfrm>
        </p:grpSpPr>
        <p:grpSp>
          <p:nvGrpSpPr>
            <p:cNvPr id="16" name="组合 15"/>
            <p:cNvGrpSpPr/>
            <p:nvPr/>
          </p:nvGrpSpPr>
          <p:grpSpPr>
            <a:xfrm>
              <a:off x="7360" y="7698"/>
              <a:ext cx="5899" cy="3123"/>
              <a:chOff x="997" y="7698"/>
              <a:chExt cx="5899" cy="3123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片 17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797" y="7861"/>
                <a:ext cx="3791" cy="21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小狗很漂亮小狗很可爱小狗</a:t>
                </a: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7360" y="9669"/>
              <a:ext cx="5899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很漂亮小狗很可爱小狗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354955" y="1165225"/>
            <a:ext cx="6024245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如何使得图片和段落之间有空白间隙？</a:t>
            </a:r>
          </a:p>
        </p:txBody>
      </p:sp>
      <p:sp>
        <p:nvSpPr>
          <p:cNvPr id="7" name="矩形 9"/>
          <p:cNvSpPr>
            <a:spLocks noChangeArrowheads="1"/>
          </p:cNvSpPr>
          <p:nvPr/>
        </p:nvSpPr>
        <p:spPr bwMode="auto">
          <a:xfrm>
            <a:off x="566436" y="3181025"/>
            <a:ext cx="7775575" cy="253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img { padding-right: 20px ;}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img { margin-right: 20px ;}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{ padding-left: 20px ;}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{ margin-left: 20px ;}</a:t>
            </a:r>
          </a:p>
        </p:txBody>
      </p:sp>
      <p:sp>
        <p:nvSpPr>
          <p:cNvPr id="2050" name=" 2050"/>
          <p:cNvSpPr/>
          <p:nvPr/>
        </p:nvSpPr>
        <p:spPr bwMode="auto">
          <a:xfrm>
            <a:off x="5911215" y="3371850"/>
            <a:ext cx="682625" cy="386715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 2050"/>
          <p:cNvSpPr/>
          <p:nvPr/>
        </p:nvSpPr>
        <p:spPr bwMode="auto">
          <a:xfrm>
            <a:off x="5911215" y="3982085"/>
            <a:ext cx="682625" cy="386715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2" name=" 252"/>
          <p:cNvSpPr/>
          <p:nvPr/>
        </p:nvSpPr>
        <p:spPr>
          <a:xfrm rot="2640000">
            <a:off x="5847080" y="4408170"/>
            <a:ext cx="810895" cy="862330"/>
          </a:xfrm>
          <a:prstGeom prst="mathPlus">
            <a:avLst>
              <a:gd name="adj1" fmla="val 9220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 252"/>
          <p:cNvSpPr/>
          <p:nvPr/>
        </p:nvSpPr>
        <p:spPr>
          <a:xfrm rot="2640000">
            <a:off x="5847080" y="5040630"/>
            <a:ext cx="810895" cy="862330"/>
          </a:xfrm>
          <a:prstGeom prst="mathPlus">
            <a:avLst>
              <a:gd name="adj1" fmla="val 9220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7" name="TextBox 7"/>
          <p:cNvSpPr txBox="1"/>
          <p:nvPr/>
        </p:nvSpPr>
        <p:spPr>
          <a:xfrm>
            <a:off x="8342011" y="5238425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emo7-9.html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50" grpId="0" animBg="1"/>
      <p:bldP spid="2050" grpId="1" animBg="1"/>
      <p:bldP spid="2050" grpId="2" animBg="1"/>
      <p:bldP spid="2050" grpId="3" animBg="1"/>
      <p:bldP spid="2050" grpId="4" bldLvl="0" animBg="1"/>
      <p:bldP spid="8" grpId="0" animBg="1"/>
      <p:bldP spid="8" grpId="1" animBg="1"/>
      <p:bldP spid="8" grpId="2" animBg="1"/>
      <p:bldP spid="8" grpId="3" animBg="1"/>
      <p:bldP spid="8" grpId="4" bldLvl="0" animBg="1"/>
      <p:bldP spid="252" grpId="0" bldLvl="0" animBg="1"/>
      <p:bldP spid="9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2" y="999490"/>
            <a:ext cx="11428730" cy="3799840"/>
          </a:xfrm>
          <a:prstGeom prst="rect">
            <a:avLst/>
          </a:prstGeom>
        </p:spPr>
      </p:pic>
      <p:pic>
        <p:nvPicPr>
          <p:cNvPr id="1844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635" y="4660265"/>
            <a:ext cx="1434465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188261" y="4105910"/>
            <a:ext cx="9731375" cy="852805"/>
            <a:chOff x="1144" y="6216"/>
            <a:chExt cx="15325" cy="1343"/>
          </a:xfrm>
        </p:grpSpPr>
        <p:sp>
          <p:nvSpPr>
            <p:cNvPr id="6" name="矩形 5"/>
            <p:cNvSpPr/>
            <p:nvPr/>
          </p:nvSpPr>
          <p:spPr>
            <a:xfrm>
              <a:off x="1144" y="6216"/>
              <a:ext cx="1056" cy="13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5413" y="6216"/>
              <a:ext cx="1056" cy="13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62915" y="5462905"/>
            <a:ext cx="98958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、如何定位？     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、如何控制位置？     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3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、如何设置对称？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79" y="1025693"/>
            <a:ext cx="2880811" cy="540800"/>
          </a:xfrm>
          <a:prstGeom prst="rect">
            <a:avLst/>
          </a:prstGeom>
          <a:noFill/>
        </p:spPr>
        <p:txBody>
          <a:bodyPr wrap="none" lIns="108850" tIns="54425" rIns="108850" bIns="54425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</a:p>
        </p:txBody>
      </p:sp>
      <p:graphicFrame>
        <p:nvGraphicFramePr>
          <p:cNvPr id="5" name="Group 48"/>
          <p:cNvGraphicFramePr>
            <a:graphicFrameLocks noGrp="1"/>
          </p:cNvGraphicFramePr>
          <p:nvPr/>
        </p:nvGraphicFramePr>
        <p:xfrm>
          <a:off x="812543" y="2016707"/>
          <a:ext cx="10685134" cy="3888105"/>
        </p:xfrm>
        <a:graphic>
          <a:graphicData uri="http://schemas.openxmlformats.org/drawingml/2006/table">
            <a:tbl>
              <a:tblPr/>
              <a:tblGrid>
                <a:gridCol w="1526619"/>
                <a:gridCol w="1756229"/>
                <a:gridCol w="7402286"/>
              </a:tblGrid>
              <a:tr h="6496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属性</a:t>
                      </a: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常用值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说  明</a:t>
                      </a: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</a:tr>
              <a:tr h="852805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position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static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默认值。没有定位，元素出现在正常的流中</a:t>
                      </a:r>
                      <a:endParaRPr lang="zh-CN" altLang="en-US" sz="2400" b="0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28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79339" marR="79339" marT="39666" marB="39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relative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相对定位，相对于其正常位置进行定位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28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absolute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绝对定位，相对于 </a:t>
                      </a:r>
                      <a:r>
                        <a:rPr lang="en-US" altLang="zh-CN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static </a:t>
                      </a: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定位以外的第一个有定位属性的父元素进行定位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800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79339" marR="79339" marT="39666" marB="39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fixed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固定定位，相对于浏览器窗口进行定位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相对定位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position : relative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 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 </a:t>
            </a:r>
            <a:r>
              <a:rPr lang="zh-CN" altLang="en-US" dirty="0"/>
              <a:t>等属性共同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pPr lvl="1"/>
            <a:r>
              <a:rPr lang="zh-CN" altLang="en-US" dirty="0"/>
              <a:t>以自身本应在的位置为参照物</a:t>
            </a:r>
            <a:endParaRPr lang="en-US" altLang="zh-CN" dirty="0" smtClean="0"/>
          </a:p>
          <a:p>
            <a:pPr lvl="1"/>
            <a:r>
              <a:rPr lang="zh-CN" altLang="en-US" dirty="0"/>
              <a:t>保留自身</a:t>
            </a:r>
            <a:r>
              <a:rPr lang="zh-CN" altLang="en-US" dirty="0" smtClean="0"/>
              <a:t>位置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80573" y="3435439"/>
            <a:ext cx="2940685" cy="2317115"/>
          </a:xfrm>
          <a:prstGeom prst="rect">
            <a:avLst/>
          </a:prstGeom>
          <a:solidFill>
            <a:schemeClr val="bg1"/>
          </a:solidFill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53928" y="3583394"/>
            <a:ext cx="900007" cy="900007"/>
          </a:xfrm>
          <a:prstGeom prst="rect">
            <a:avLst/>
          </a:prstGeom>
          <a:noFill/>
          <a:ln w="5080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53928" y="4630509"/>
            <a:ext cx="900007" cy="900007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</a:p>
        </p:txBody>
      </p:sp>
      <p:sp>
        <p:nvSpPr>
          <p:cNvPr id="7" name="矩形 6"/>
          <p:cNvSpPr/>
          <p:nvPr/>
        </p:nvSpPr>
        <p:spPr>
          <a:xfrm>
            <a:off x="4353928" y="3583394"/>
            <a:ext cx="900007" cy="9000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818" y="3425822"/>
            <a:ext cx="3214621" cy="207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4079240" y="3566160"/>
            <a:ext cx="3785870" cy="763905"/>
            <a:chOff x="6424" y="5616"/>
            <a:chExt cx="5962" cy="1203"/>
          </a:xfrm>
        </p:grpSpPr>
        <p:grpSp>
          <p:nvGrpSpPr>
            <p:cNvPr id="8" name="组合 7"/>
            <p:cNvGrpSpPr/>
            <p:nvPr/>
          </p:nvGrpSpPr>
          <p:grpSpPr>
            <a:xfrm>
              <a:off x="6424" y="5631"/>
              <a:ext cx="5962" cy="1188"/>
              <a:chOff x="11297" y="5402"/>
              <a:chExt cx="5962" cy="1188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1297" y="5402"/>
                <a:ext cx="5962" cy="1188"/>
                <a:chOff x="11297" y="5402"/>
                <a:chExt cx="5962" cy="1188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>
                  <a:off x="11297" y="5402"/>
                  <a:ext cx="5827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13347" y="6590"/>
                  <a:ext cx="3912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文本框 24"/>
              <p:cNvSpPr txBox="1"/>
              <p:nvPr/>
            </p:nvSpPr>
            <p:spPr>
              <a:xfrm>
                <a:off x="14815" y="5634"/>
                <a:ext cx="975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top</a:t>
                </a:r>
                <a:endParaRPr lang="en-US" altLang="zh-CN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0382" y="5616"/>
              <a:ext cx="138" cy="1192"/>
              <a:chOff x="10382" y="5616"/>
              <a:chExt cx="138" cy="1192"/>
            </a:xfrm>
          </p:grpSpPr>
          <p:sp>
            <p:nvSpPr>
              <p:cNvPr id="18" name="Freeform 31"/>
              <p:cNvSpPr/>
              <p:nvPr/>
            </p:nvSpPr>
            <p:spPr bwMode="auto">
              <a:xfrm>
                <a:off x="10400" y="5616"/>
                <a:ext cx="120" cy="364"/>
              </a:xfrm>
              <a:custGeom>
                <a:avLst/>
                <a:gdLst>
                  <a:gd name="T0" fmla="*/ 0 w 1"/>
                  <a:gd name="T1" fmla="*/ 108 h 108"/>
                  <a:gd name="T2" fmla="*/ 0 w 1"/>
                  <a:gd name="T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08">
                    <a:moveTo>
                      <a:pt x="0" y="108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  <p:sp>
            <p:nvSpPr>
              <p:cNvPr id="19" name="Freeform 32"/>
              <p:cNvSpPr/>
              <p:nvPr/>
            </p:nvSpPr>
            <p:spPr bwMode="auto">
              <a:xfrm>
                <a:off x="10382" y="6458"/>
                <a:ext cx="96" cy="350"/>
              </a:xfrm>
              <a:custGeom>
                <a:avLst/>
                <a:gdLst>
                  <a:gd name="T0" fmla="*/ 0 w 1"/>
                  <a:gd name="T1" fmla="*/ 0 h 96"/>
                  <a:gd name="T2" fmla="*/ 0 w 1"/>
                  <a:gd name="T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96">
                    <a:moveTo>
                      <a:pt x="0" y="0"/>
                    </a:moveTo>
                    <a:lnTo>
                      <a:pt x="0" y="96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322812" y="2780119"/>
            <a:ext cx="1406163" cy="2533015"/>
            <a:chOff x="6808" y="4378"/>
            <a:chExt cx="2214" cy="3989"/>
          </a:xfrm>
        </p:grpSpPr>
        <p:grpSp>
          <p:nvGrpSpPr>
            <p:cNvPr id="13" name="组合 12"/>
            <p:cNvGrpSpPr/>
            <p:nvPr/>
          </p:nvGrpSpPr>
          <p:grpSpPr>
            <a:xfrm>
              <a:off x="6808" y="4378"/>
              <a:ext cx="2214" cy="3989"/>
              <a:chOff x="11681" y="4099"/>
              <a:chExt cx="2214" cy="3989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11681" y="4099"/>
                <a:ext cx="2214" cy="3989"/>
                <a:chOff x="11681" y="3559"/>
                <a:chExt cx="2214" cy="3989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>
                  <a:off x="11681" y="3559"/>
                  <a:ext cx="28" cy="3926"/>
                </a:xfrm>
                <a:prstGeom prst="line">
                  <a:avLst/>
                </a:prstGeom>
                <a:ln w="31750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H="1">
                  <a:off x="13855" y="3740"/>
                  <a:ext cx="40" cy="3808"/>
                </a:xfrm>
                <a:prstGeom prst="line">
                  <a:avLst/>
                </a:prstGeom>
                <a:ln w="31750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文本框 26"/>
              <p:cNvSpPr txBox="1"/>
              <p:nvPr/>
            </p:nvSpPr>
            <p:spPr>
              <a:xfrm>
                <a:off x="12234" y="4373"/>
                <a:ext cx="948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left</a:t>
                </a:r>
                <a:endParaRPr lang="en-US" altLang="zh-CN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823" y="4946"/>
              <a:ext cx="2159" cy="170"/>
              <a:chOff x="6823" y="4896"/>
              <a:chExt cx="2159" cy="170"/>
            </a:xfrm>
          </p:grpSpPr>
          <p:sp>
            <p:nvSpPr>
              <p:cNvPr id="22" name="Freeform 25"/>
              <p:cNvSpPr/>
              <p:nvPr/>
            </p:nvSpPr>
            <p:spPr bwMode="auto">
              <a:xfrm>
                <a:off x="6823" y="4896"/>
                <a:ext cx="503" cy="170"/>
              </a:xfrm>
              <a:custGeom>
                <a:avLst/>
                <a:gdLst>
                  <a:gd name="T0" fmla="*/ 378 w 378"/>
                  <a:gd name="T1" fmla="*/ 0 h 1"/>
                  <a:gd name="T2" fmla="*/ 0 w 378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8" h="1">
                    <a:moveTo>
                      <a:pt x="378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  <p:sp>
            <p:nvSpPr>
              <p:cNvPr id="23" name="Line 27"/>
              <p:cNvSpPr>
                <a:spLocks noChangeShapeType="1"/>
              </p:cNvSpPr>
              <p:nvPr/>
            </p:nvSpPr>
            <p:spPr bwMode="auto">
              <a:xfrm>
                <a:off x="8395" y="4919"/>
                <a:ext cx="587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</p:grpSp>
      </p:grpSp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57" name="TextBox 7"/>
          <p:cNvSpPr txBox="1"/>
          <p:nvPr/>
        </p:nvSpPr>
        <p:spPr>
          <a:xfrm>
            <a:off x="9600418" y="5752692"/>
            <a:ext cx="2473960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emo7-10.html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1684 0.111646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0" y="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bldLvl="0" animBg="1"/>
      <p:bldP spid="5" grpId="0" bldLvl="0" animBg="1"/>
      <p:bldP spid="5" grpId="1" bldLvl="0" animBg="1"/>
      <p:bldP spid="5" grpId="2" bldLvl="0" animBg="1"/>
      <p:bldP spid="5" grpId="3" bldLvl="0" animBg="1"/>
      <p:bldP spid="6" grpId="0" animBg="1"/>
      <p:bldP spid="6" grpId="1" bldLvl="0" animBg="1"/>
      <p:bldP spid="7" grpId="0" bldLvl="0" animBg="1"/>
      <p:bldP spid="7" grpId="1" animBg="1"/>
      <p:bldP spid="7" grpId="2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position : absolute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 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 </a:t>
            </a:r>
            <a:r>
              <a:rPr lang="zh-CN" altLang="en-US" dirty="0"/>
              <a:t>等属性共同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pPr lvl="1"/>
            <a:r>
              <a:rPr lang="zh-CN" altLang="en-US" dirty="0"/>
              <a:t>若祖先元素</a:t>
            </a:r>
            <a:r>
              <a:rPr lang="zh-CN" altLang="en-US" dirty="0">
                <a:solidFill>
                  <a:srgbClr val="C00000"/>
                </a:solidFill>
              </a:rPr>
              <a:t>已</a:t>
            </a:r>
            <a:r>
              <a:rPr lang="zh-CN" altLang="en-US" dirty="0"/>
              <a:t>定位，则以该祖先元素为参照物</a:t>
            </a:r>
            <a:endParaRPr lang="en-US" altLang="zh-CN" dirty="0" smtClean="0"/>
          </a:p>
          <a:p>
            <a:pPr lvl="1"/>
            <a:r>
              <a:rPr lang="zh-CN" altLang="en-US" dirty="0">
                <a:sym typeface="+mn-ea"/>
              </a:rPr>
              <a:t>若祖先元素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未</a:t>
            </a:r>
            <a:r>
              <a:rPr lang="zh-CN" altLang="en-US" dirty="0">
                <a:sym typeface="+mn-ea"/>
              </a:rPr>
              <a:t>定位，则以 </a:t>
            </a:r>
            <a:r>
              <a:rPr lang="en-US" altLang="zh-CN" dirty="0">
                <a:sym typeface="+mn-ea"/>
              </a:rPr>
              <a:t>body </a:t>
            </a:r>
            <a:r>
              <a:rPr lang="zh-CN" altLang="en-US" dirty="0">
                <a:sym typeface="+mn-ea"/>
              </a:rPr>
              <a:t>元素为参照物</a:t>
            </a:r>
            <a:endParaRPr lang="zh-CN" altLang="en-US" dirty="0"/>
          </a:p>
          <a:p>
            <a:pPr lvl="1"/>
            <a:r>
              <a:rPr lang="zh-CN" altLang="en-US" dirty="0" smtClean="0"/>
              <a:t>不保留</a:t>
            </a:r>
            <a:r>
              <a:rPr lang="zh-CN" altLang="en-US" dirty="0"/>
              <a:t>自身</a:t>
            </a:r>
            <a:r>
              <a:rPr lang="zh-CN" altLang="en-US" dirty="0" smtClean="0"/>
              <a:t>位置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276092" y="3613338"/>
            <a:ext cx="2940685" cy="2317115"/>
          </a:xfrm>
          <a:prstGeom prst="rect">
            <a:avLst/>
          </a:prstGeom>
          <a:solidFill>
            <a:schemeClr val="bg1"/>
          </a:solidFill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440557" y="3761293"/>
            <a:ext cx="900007" cy="900007"/>
          </a:xfrm>
          <a:prstGeom prst="rect">
            <a:avLst/>
          </a:prstGeom>
          <a:noFill/>
          <a:ln w="5080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40557" y="4808408"/>
            <a:ext cx="900007" cy="900007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</a:p>
        </p:txBody>
      </p:sp>
      <p:sp>
        <p:nvSpPr>
          <p:cNvPr id="22" name="矩形 21"/>
          <p:cNvSpPr/>
          <p:nvPr/>
        </p:nvSpPr>
        <p:spPr>
          <a:xfrm>
            <a:off x="4436112" y="3771453"/>
            <a:ext cx="900007" cy="9000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4260217" y="3467923"/>
            <a:ext cx="1523365" cy="2179955"/>
            <a:chOff x="11456" y="4952"/>
            <a:chExt cx="2399" cy="3433"/>
          </a:xfrm>
        </p:grpSpPr>
        <p:grpSp>
          <p:nvGrpSpPr>
            <p:cNvPr id="29" name="组合 28"/>
            <p:cNvGrpSpPr/>
            <p:nvPr/>
          </p:nvGrpSpPr>
          <p:grpSpPr>
            <a:xfrm>
              <a:off x="11456" y="4952"/>
              <a:ext cx="2399" cy="3433"/>
              <a:chOff x="11456" y="4412"/>
              <a:chExt cx="2399" cy="3433"/>
            </a:xfrm>
          </p:grpSpPr>
          <p:cxnSp>
            <p:nvCxnSpPr>
              <p:cNvPr id="31" name="直接连接符 30"/>
              <p:cNvCxnSpPr/>
              <p:nvPr/>
            </p:nvCxnSpPr>
            <p:spPr>
              <a:xfrm>
                <a:off x="11456" y="4412"/>
                <a:ext cx="25" cy="3433"/>
              </a:xfrm>
              <a:prstGeom prst="line">
                <a:avLst/>
              </a:prstGeom>
              <a:ln w="317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3855" y="5730"/>
                <a:ext cx="0" cy="1818"/>
              </a:xfrm>
              <a:prstGeom prst="line">
                <a:avLst/>
              </a:prstGeom>
              <a:ln w="317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6"/>
            <p:cNvSpPr txBox="1"/>
            <p:nvPr/>
          </p:nvSpPr>
          <p:spPr>
            <a:xfrm>
              <a:off x="12155" y="6996"/>
              <a:ext cx="948" cy="65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left</a:t>
              </a:r>
              <a:endParaRPr lang="en-US" altLang="zh-CN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270" y="3367641"/>
            <a:ext cx="3368308" cy="280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078607" y="3608893"/>
            <a:ext cx="3443605" cy="937707"/>
            <a:chOff x="6423" y="5683"/>
            <a:chExt cx="5423" cy="1477"/>
          </a:xfrm>
        </p:grpSpPr>
        <p:grpSp>
          <p:nvGrpSpPr>
            <p:cNvPr id="23" name="组合 22"/>
            <p:cNvGrpSpPr/>
            <p:nvPr/>
          </p:nvGrpSpPr>
          <p:grpSpPr>
            <a:xfrm>
              <a:off x="6423" y="5683"/>
              <a:ext cx="5423" cy="1447"/>
              <a:chOff x="11000" y="5188"/>
              <a:chExt cx="5423" cy="1447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1000" y="5188"/>
                <a:ext cx="5423" cy="1447"/>
                <a:chOff x="11000" y="5188"/>
                <a:chExt cx="5423" cy="1447"/>
              </a:xfrm>
            </p:grpSpPr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11000" y="5188"/>
                  <a:ext cx="5408" cy="7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13347" y="6635"/>
                  <a:ext cx="3076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文本框 24"/>
              <p:cNvSpPr txBox="1"/>
              <p:nvPr/>
            </p:nvSpPr>
            <p:spPr>
              <a:xfrm>
                <a:off x="14787" y="5541"/>
                <a:ext cx="975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top</a:t>
                </a:r>
                <a:endParaRPr lang="en-US" altLang="zh-CN"/>
              </a:p>
            </p:txBody>
          </p:sp>
        </p:grpSp>
        <p:sp>
          <p:nvSpPr>
            <p:cNvPr id="18" name="Freeform 31"/>
            <p:cNvSpPr/>
            <p:nvPr/>
          </p:nvSpPr>
          <p:spPr bwMode="auto">
            <a:xfrm>
              <a:off x="10664" y="5730"/>
              <a:ext cx="120" cy="447"/>
            </a:xfrm>
            <a:custGeom>
              <a:avLst/>
              <a:gdLst>
                <a:gd name="T0" fmla="*/ 0 w 1"/>
                <a:gd name="T1" fmla="*/ 108 h 108"/>
                <a:gd name="T2" fmla="*/ 0 w 1"/>
                <a:gd name="T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8">
                  <a:moveTo>
                    <a:pt x="0" y="108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  <p:sp>
          <p:nvSpPr>
            <p:cNvPr id="4" name="Freeform 32"/>
            <p:cNvSpPr/>
            <p:nvPr/>
          </p:nvSpPr>
          <p:spPr bwMode="auto">
            <a:xfrm>
              <a:off x="10664" y="6660"/>
              <a:ext cx="120" cy="500"/>
            </a:xfrm>
            <a:custGeom>
              <a:avLst/>
              <a:gdLst>
                <a:gd name="T0" fmla="*/ 0 w 1"/>
                <a:gd name="T1" fmla="*/ 0 h 96"/>
                <a:gd name="T2" fmla="*/ 0 w 1"/>
                <a:gd name="T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96">
                  <a:moveTo>
                    <a:pt x="0" y="0"/>
                  </a:moveTo>
                  <a:lnTo>
                    <a:pt x="0" y="96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281805" y="4994275"/>
            <a:ext cx="1482090" cy="113665"/>
            <a:chOff x="6743" y="7865"/>
            <a:chExt cx="2334" cy="179"/>
          </a:xfrm>
        </p:grpSpPr>
        <p:sp>
          <p:nvSpPr>
            <p:cNvPr id="5" name="Freeform 25"/>
            <p:cNvSpPr/>
            <p:nvPr/>
          </p:nvSpPr>
          <p:spPr bwMode="auto">
            <a:xfrm>
              <a:off x="6743" y="7874"/>
              <a:ext cx="609" cy="170"/>
            </a:xfrm>
            <a:custGeom>
              <a:avLst/>
              <a:gdLst>
                <a:gd name="T0" fmla="*/ 378 w 378"/>
                <a:gd name="T1" fmla="*/ 0 h 1"/>
                <a:gd name="T2" fmla="*/ 0 w 378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8" h="1">
                  <a:moveTo>
                    <a:pt x="378" y="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  <p:sp>
          <p:nvSpPr>
            <p:cNvPr id="6" name="Line 27"/>
            <p:cNvSpPr>
              <a:spLocks noChangeShapeType="1"/>
            </p:cNvSpPr>
            <p:nvPr/>
          </p:nvSpPr>
          <p:spPr bwMode="auto">
            <a:xfrm>
              <a:off x="8365" y="7865"/>
              <a:ext cx="71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</p:grp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2" name="文本框 10"/>
          <p:cNvSpPr txBox="1"/>
          <p:nvPr/>
        </p:nvSpPr>
        <p:spPr>
          <a:xfrm>
            <a:off x="1299594" y="5728913"/>
            <a:ext cx="2661920" cy="5080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emo7-11.html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1684 0.111646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" y="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152194 " pathEditMode="relative" rAng="0" ptsTypes="">
                                      <p:cBhvr>
                                        <p:cTn id="32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bldLvl="0" animBg="1"/>
      <p:bldP spid="20" grpId="0" bldLvl="0" animBg="1"/>
      <p:bldP spid="20" grpId="1" bldLvl="0" animBg="1"/>
      <p:bldP spid="20" grpId="2" bldLvl="0" animBg="1"/>
      <p:bldP spid="20" grpId="3" bldLvl="0" animBg="1"/>
      <p:bldP spid="20" grpId="4" bldLvl="0" animBg="1"/>
      <p:bldP spid="21" grpId="0" animBg="1"/>
      <p:bldP spid="21" grpId="1" bldLvl="0" animBg="1"/>
      <p:bldP spid="21" grpId="2" bldLvl="0" animBg="1"/>
      <p:bldP spid="22" grpId="0" bldLvl="0" animBg="1"/>
      <p:bldP spid="22" grpId="1" animBg="1"/>
      <p:bldP spid="22" grpId="2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对定位参照物</a:t>
            </a:r>
            <a:r>
              <a:rPr dirty="0" smtClean="0"/>
              <a:t> </a:t>
            </a:r>
            <a:r>
              <a:rPr>
                <a:sym typeface="Arial" panose="020B0604020202020204" pitchFamily="34" charset="0"/>
              </a:rPr>
              <a:t>—— </a:t>
            </a:r>
            <a:r>
              <a:rPr lang="zh-CN" altLang="en-US" dirty="0" smtClean="0"/>
              <a:t>祖先元素</a:t>
            </a:r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4" name="矩形 9"/>
          <p:cNvSpPr>
            <a:spLocks noChangeArrowheads="1"/>
          </p:cNvSpPr>
          <p:nvPr/>
        </p:nvSpPr>
        <p:spPr bwMode="auto">
          <a:xfrm>
            <a:off x="572135" y="1644015"/>
            <a:ext cx="7089775" cy="253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: absolute;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: relative;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: static;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没有声明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            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 2050"/>
          <p:cNvSpPr/>
          <p:nvPr/>
        </p:nvSpPr>
        <p:spPr bwMode="auto">
          <a:xfrm>
            <a:off x="1187700" y="2409375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marL="285750" indent="-285750">
              <a:buFont typeface="Wingdings" panose="05000000000000000000" charset="0"/>
              <a:buChar char="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乘号 35"/>
          <p:cNvSpPr/>
          <p:nvPr/>
        </p:nvSpPr>
        <p:spPr>
          <a:xfrm>
            <a:off x="1123685" y="2973531"/>
            <a:ext cx="575945" cy="575945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乘号 36"/>
          <p:cNvSpPr/>
          <p:nvPr/>
        </p:nvSpPr>
        <p:spPr>
          <a:xfrm>
            <a:off x="1123685" y="3546212"/>
            <a:ext cx="575945" cy="575945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 2050"/>
          <p:cNvSpPr/>
          <p:nvPr/>
        </p:nvSpPr>
        <p:spPr bwMode="auto">
          <a:xfrm>
            <a:off x="1187700" y="1786621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cxnSp>
        <p:nvCxnSpPr>
          <p:cNvPr id="2" name="直接箭头连接符 1"/>
          <p:cNvCxnSpPr/>
          <p:nvPr/>
        </p:nvCxnSpPr>
        <p:spPr>
          <a:xfrm>
            <a:off x="4311650" y="3940175"/>
            <a:ext cx="1158240" cy="0"/>
          </a:xfrm>
          <a:prstGeom prst="straightConnector1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469890" y="3691255"/>
            <a:ext cx="16275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body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元素</a:t>
            </a:r>
            <a:endParaRPr lang="zh-CN" altLang="en-US" sz="2400"/>
          </a:p>
        </p:txBody>
      </p:sp>
      <p:sp>
        <p:nvSpPr>
          <p:cNvPr id="7" name=" 2050"/>
          <p:cNvSpPr/>
          <p:nvPr/>
        </p:nvSpPr>
        <p:spPr bwMode="auto">
          <a:xfrm>
            <a:off x="6695055" y="3873685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marL="285750" indent="-285750">
              <a:buFont typeface="Wingdings" panose="05000000000000000000" charset="0"/>
              <a:buChar char="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bldLvl="0" animBg="1"/>
      <p:bldP spid="35" grpId="1" bldLvl="0" animBg="1"/>
      <p:bldP spid="36" grpId="0" bldLvl="0" animBg="1"/>
      <p:bldP spid="36" grpId="1" bldLvl="0" animBg="1"/>
      <p:bldP spid="37" grpId="0" bldLvl="0" animBg="1"/>
      <p:bldP spid="37" grpId="1" bldLvl="0" animBg="1"/>
      <p:bldP spid="38" grpId="0" bldLvl="0" animBg="1"/>
      <p:bldP spid="38" grpId="1" bldLvl="0" animBg="1"/>
      <p:bldP spid="4" grpId="0"/>
      <p:bldP spid="7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对定位对称设置</a:t>
            </a:r>
            <a:endParaRPr lang="en-US" altLang="zh-CN" dirty="0" smtClean="0"/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88772" y="2252359"/>
            <a:ext cx="4250690" cy="1813560"/>
            <a:chOff x="9951" y="3022"/>
            <a:chExt cx="6694" cy="2856"/>
          </a:xfrm>
        </p:grpSpPr>
        <p:sp>
          <p:nvSpPr>
            <p:cNvPr id="11" name="矩形 10"/>
            <p:cNvSpPr/>
            <p:nvPr/>
          </p:nvSpPr>
          <p:spPr>
            <a:xfrm>
              <a:off x="9951" y="3022"/>
              <a:ext cx="6694" cy="2857"/>
            </a:xfrm>
            <a:prstGeom prst="rect">
              <a:avLst/>
            </a:prstGeom>
            <a:solidFill>
              <a:schemeClr val="bg1"/>
            </a:solidFill>
            <a:ln w="508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844" y="3742"/>
              <a:ext cx="1417" cy="1417"/>
            </a:xfrm>
            <a:prstGeom prst="rect">
              <a:avLst/>
            </a:prstGeom>
            <a:gradFill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>
                  <a:latin typeface="微软雅黑" panose="020B0503020204020204" pitchFamily="34" charset="-122"/>
                  <a:ea typeface="微软雅黑" panose="020B0503020204020204" pitchFamily="34" charset="-122"/>
                </a:rPr>
                <a:t>div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0311" y="3742"/>
              <a:ext cx="1417" cy="1417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div</a:t>
              </a: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72" y="4458984"/>
            <a:ext cx="4098290" cy="110871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312" y="2116376"/>
            <a:ext cx="3218815" cy="1637665"/>
          </a:xfrm>
          <a:prstGeom prst="rect">
            <a:avLst/>
          </a:prstGeom>
          <a:ln w="12700" cmpd="sng">
            <a:noFill/>
            <a:prstDash val="solid"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312" y="4066461"/>
            <a:ext cx="3204845" cy="164719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6" name="文本框 10"/>
          <p:cNvSpPr txBox="1"/>
          <p:nvPr/>
        </p:nvSpPr>
        <p:spPr>
          <a:xfrm>
            <a:off x="9365364" y="5767013"/>
            <a:ext cx="2661920" cy="5080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emo7-12.html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固定</a:t>
            </a:r>
            <a:r>
              <a:rPr lang="zh-CN" altLang="en-US" dirty="0" smtClean="0"/>
              <a:t>定位</a:t>
            </a:r>
            <a:r>
              <a:rPr lang="zh-CN" altLang="en-US" smtClean="0">
                <a:sym typeface="+mn-ea"/>
              </a:rPr>
              <a:t>  </a:t>
            </a:r>
            <a:r>
              <a:rPr smtClean="0">
                <a:sym typeface="+mn-ea"/>
              </a:rPr>
              <a:t>——  </a:t>
            </a:r>
            <a:r>
              <a:rPr lang="en-US" altLang="zh-CN" b="1" dirty="0" err="1">
                <a:solidFill>
                  <a:srgbClr val="FF0000"/>
                </a:solidFill>
              </a:rPr>
              <a:t>position : fixed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 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 </a:t>
            </a:r>
            <a:r>
              <a:rPr lang="zh-CN" altLang="en-US" dirty="0"/>
              <a:t>等属性共同使用</a:t>
            </a:r>
          </a:p>
          <a:p>
            <a:pPr lvl="1"/>
            <a:r>
              <a:rPr lang="zh-CN" altLang="en-US" dirty="0"/>
              <a:t> 以浏览器窗口为参照物进行</a:t>
            </a:r>
            <a:r>
              <a:rPr lang="zh-CN" altLang="en-US" dirty="0" smtClean="0"/>
              <a:t>定位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2" name="文本框 10"/>
          <p:cNvSpPr txBox="1"/>
          <p:nvPr/>
        </p:nvSpPr>
        <p:spPr>
          <a:xfrm>
            <a:off x="9375524" y="5744153"/>
            <a:ext cx="2661920" cy="5080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emo7-13.html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定位与浮动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5213058"/>
          </a:xfrm>
        </p:spPr>
        <p:txBody>
          <a:bodyPr>
            <a:normAutofit/>
          </a:bodyPr>
          <a:lstStyle/>
          <a:p>
            <a:r>
              <a:rPr lang="en-US" altLang="zh-CN" dirty="0"/>
              <a:t>float </a:t>
            </a:r>
            <a:r>
              <a:rPr lang="zh-CN" altLang="en-US" dirty="0"/>
              <a:t>和 </a:t>
            </a:r>
            <a:r>
              <a:rPr lang="en-US" altLang="zh-CN" dirty="0"/>
              <a:t>position </a:t>
            </a:r>
            <a:r>
              <a:rPr lang="zh-CN" altLang="en-US" dirty="0" smtClean="0">
                <a:solidFill>
                  <a:srgbClr val="FF0000"/>
                </a:solidFill>
              </a:rPr>
              <a:t>不同点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position </a:t>
            </a:r>
            <a:r>
              <a:rPr lang="zh-CN" altLang="en-US" dirty="0"/>
              <a:t>与 </a:t>
            </a:r>
            <a:r>
              <a:rPr lang="en-US" altLang="zh-CN" dirty="0"/>
              <a:t>top</a:t>
            </a:r>
            <a:r>
              <a:rPr lang="zh-CN" altLang="en-US" dirty="0"/>
              <a:t>、</a:t>
            </a:r>
            <a:r>
              <a:rPr lang="en-US" altLang="zh-CN" dirty="0"/>
              <a:t>left </a:t>
            </a:r>
            <a:r>
              <a:rPr lang="zh-CN" altLang="en-US" dirty="0"/>
              <a:t>等配套使用</a:t>
            </a:r>
          </a:p>
          <a:p>
            <a:pPr lvl="1"/>
            <a:r>
              <a:rPr lang="en-US" altLang="zh-CN" dirty="0" smtClean="0"/>
              <a:t>float </a:t>
            </a:r>
            <a:r>
              <a:rPr lang="zh-CN" altLang="en-US" dirty="0"/>
              <a:t>位置移动通过 </a:t>
            </a:r>
            <a:r>
              <a:rPr lang="en-US" altLang="zh-CN" dirty="0"/>
              <a:t>margin</a:t>
            </a:r>
            <a:r>
              <a:rPr lang="zh-CN" altLang="en-US" dirty="0"/>
              <a:t>、</a:t>
            </a:r>
            <a:r>
              <a:rPr lang="en-US" altLang="zh-CN" dirty="0"/>
              <a:t>padding </a:t>
            </a:r>
            <a:r>
              <a:rPr lang="zh-CN" altLang="en-US" dirty="0"/>
              <a:t>等实现</a:t>
            </a:r>
          </a:p>
          <a:p>
            <a:pPr lvl="1"/>
            <a:r>
              <a:rPr lang="en-US" altLang="zh-CN" dirty="0" smtClean="0"/>
              <a:t>overflow </a:t>
            </a:r>
            <a:r>
              <a:rPr lang="zh-CN" altLang="en-US" dirty="0"/>
              <a:t>和 </a:t>
            </a:r>
            <a:r>
              <a:rPr lang="en-US" altLang="zh-CN" dirty="0"/>
              <a:t>clear </a:t>
            </a:r>
            <a:r>
              <a:rPr lang="zh-CN" altLang="en-US" dirty="0"/>
              <a:t>对 </a:t>
            </a:r>
            <a:r>
              <a:rPr lang="en-US" altLang="zh-CN" dirty="0"/>
              <a:t>position </a:t>
            </a:r>
            <a:r>
              <a:rPr lang="zh-CN" altLang="en-US" dirty="0"/>
              <a:t>无效</a:t>
            </a:r>
          </a:p>
          <a:p>
            <a:pPr lvl="1"/>
            <a:r>
              <a:rPr lang="zh-CN" altLang="en-US" dirty="0" smtClean="0"/>
              <a:t>布局</a:t>
            </a:r>
            <a:r>
              <a:rPr lang="zh-CN" altLang="en-US" dirty="0"/>
              <a:t>通常使用 </a:t>
            </a:r>
            <a:r>
              <a:rPr lang="en-US" altLang="zh-CN" dirty="0"/>
              <a:t>float</a:t>
            </a:r>
            <a:r>
              <a:rPr lang="zh-CN" altLang="en-US" dirty="0"/>
              <a:t>，而不是 </a:t>
            </a:r>
            <a:r>
              <a:rPr lang="en-US" altLang="zh-CN" dirty="0"/>
              <a:t>position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堆叠顺序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堆叠</a:t>
            </a:r>
            <a:r>
              <a:rPr lang="zh-CN" altLang="en-US" dirty="0" smtClean="0"/>
              <a:t>顺序  </a:t>
            </a:r>
            <a:r>
              <a:rPr lang="en-US" altLang="zh-CN" dirty="0" smtClean="0"/>
              <a:t>——  </a:t>
            </a:r>
            <a:r>
              <a:rPr lang="en-US" altLang="zh-CN" b="1" dirty="0" smtClean="0">
                <a:solidFill>
                  <a:srgbClr val="FF0000"/>
                </a:solidFill>
              </a:rPr>
              <a:t>z-index</a:t>
            </a:r>
          </a:p>
          <a:p>
            <a:pPr lvl="1"/>
            <a:r>
              <a:rPr lang="zh-CN" altLang="en-US" dirty="0"/>
              <a:t>用于体现元素在 </a:t>
            </a:r>
            <a:r>
              <a:rPr lang="en-US" altLang="zh-CN" dirty="0"/>
              <a:t>Z </a:t>
            </a:r>
            <a:r>
              <a:rPr lang="zh-CN" altLang="en-US" dirty="0"/>
              <a:t>轴空间的堆叠关系</a:t>
            </a:r>
          </a:p>
          <a:p>
            <a:pPr lvl="1"/>
            <a:r>
              <a:rPr lang="zh-CN" altLang="en-US" dirty="0" smtClean="0"/>
              <a:t>仅</a:t>
            </a:r>
            <a:r>
              <a:rPr lang="zh-CN" altLang="en-US" dirty="0"/>
              <a:t>能在定位元素上奏效</a:t>
            </a:r>
          </a:p>
          <a:p>
            <a:pPr lvl="1"/>
            <a:r>
              <a:rPr lang="zh-CN" altLang="en-US" dirty="0" smtClean="0"/>
              <a:t>大部分</a:t>
            </a:r>
            <a:r>
              <a:rPr lang="zh-CN" altLang="en-US" dirty="0"/>
              <a:t>情况以数字为取值</a:t>
            </a:r>
          </a:p>
          <a:p>
            <a:pPr lvl="1"/>
            <a:r>
              <a:rPr lang="zh-CN" altLang="en-US" dirty="0" smtClean="0"/>
              <a:t>可</a:t>
            </a:r>
            <a:r>
              <a:rPr lang="zh-CN" altLang="en-US" dirty="0"/>
              <a:t>为多个元素设置</a:t>
            </a:r>
          </a:p>
        </p:txBody>
      </p:sp>
      <p:sp>
        <p:nvSpPr>
          <p:cNvPr id="4" name="文本框 10"/>
          <p:cNvSpPr txBox="1"/>
          <p:nvPr/>
        </p:nvSpPr>
        <p:spPr>
          <a:xfrm>
            <a:off x="9375524" y="5744153"/>
            <a:ext cx="2661920" cy="5080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emo7-14.html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885" y="1694815"/>
            <a:ext cx="2724785" cy="2683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认识布局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22" y="852686"/>
            <a:ext cx="6272983" cy="5154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818" y="838614"/>
            <a:ext cx="7040453" cy="528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15" y="860414"/>
            <a:ext cx="8036784" cy="5321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69" y="752246"/>
            <a:ext cx="11105100" cy="553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页面搭建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页面搭建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984538"/>
            <a:ext cx="11106646" cy="5430778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网页</a:t>
            </a:r>
            <a:r>
              <a:rPr lang="zh-CN" altLang="en-US" dirty="0"/>
              <a:t>开发</a:t>
            </a:r>
            <a:r>
              <a:rPr lang="zh-CN" altLang="en-US" dirty="0" smtClean="0"/>
              <a:t>基本</a:t>
            </a:r>
            <a:r>
              <a:rPr lang="zh-CN" altLang="en-US" dirty="0"/>
              <a:t>流程</a:t>
            </a:r>
          </a:p>
          <a:p>
            <a:pPr lvl="1"/>
            <a:r>
              <a:rPr lang="zh-CN" altLang="en-US" dirty="0"/>
              <a:t>需求获取</a:t>
            </a:r>
          </a:p>
          <a:p>
            <a:pPr lvl="1"/>
            <a:r>
              <a:rPr lang="zh-CN" altLang="en-US" dirty="0"/>
              <a:t>制作 </a:t>
            </a:r>
            <a:r>
              <a:rPr lang="en-US" altLang="zh-CN" dirty="0"/>
              <a:t>UI </a:t>
            </a:r>
            <a:r>
              <a:rPr lang="zh-CN" altLang="en-US" dirty="0"/>
              <a:t>效果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rgbClr val="C00000"/>
                </a:solidFill>
                <a:sym typeface="Calibri" panose="020F0502020204030204" charset="0"/>
              </a:rPr>
              <a:t>网页设计与实现</a:t>
            </a: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分析网页结构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用 </a:t>
            </a:r>
            <a:r>
              <a:rPr lang="en-US" altLang="zh-CN" dirty="0">
                <a:solidFill>
                  <a:srgbClr val="FF0000"/>
                </a:solidFill>
                <a:sym typeface="Calibri" panose="020F0502020204030204" charset="0"/>
              </a:rPr>
              <a:t>HTML </a:t>
            </a: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实现网页结构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用 </a:t>
            </a:r>
            <a:r>
              <a:rPr lang="en-US" altLang="zh-CN" dirty="0">
                <a:solidFill>
                  <a:srgbClr val="FF0000"/>
                </a:solidFill>
                <a:sym typeface="Calibri" panose="020F0502020204030204" charset="0"/>
              </a:rPr>
              <a:t>CSS </a:t>
            </a: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实现网页结构布局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填充网页内容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修饰网页样式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1"/>
            <a:r>
              <a:rPr lang="zh-CN" altLang="en-US" dirty="0"/>
              <a:t>调整浏览器兼容性</a:t>
            </a:r>
          </a:p>
          <a:p>
            <a:pPr lvl="1"/>
            <a:r>
              <a:rPr lang="zh-CN" altLang="en-US" dirty="0"/>
              <a:t>网站上线运营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分析网页结构</a:t>
            </a:r>
            <a:endParaRPr lang="zh-CN" altLang="en-US" dirty="0"/>
          </a:p>
        </p:txBody>
      </p:sp>
      <p:pic>
        <p:nvPicPr>
          <p:cNvPr id="6" name="Picture 3" descr="C:\Users\hl\Desktop\2017-12-29_1101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576" y="1063901"/>
            <a:ext cx="6895077" cy="49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946604" y="1063901"/>
            <a:ext cx="6866050" cy="926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 flipV="1">
            <a:off x="4924833" y="2097102"/>
            <a:ext cx="6887822" cy="285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4917576" y="2483581"/>
            <a:ext cx="6895077" cy="3483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10" name="图示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1339849"/>
            <a:ext cx="4529592" cy="411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hl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13" y="2194783"/>
            <a:ext cx="4470400" cy="17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HTML</a:t>
            </a:r>
            <a:r>
              <a:rPr lang="zh-CN" altLang="en-US" dirty="0" smtClean="0"/>
              <a:t>代码实现网页结构</a:t>
            </a:r>
            <a:endParaRPr lang="zh-CN" altLang="en-US" dirty="0"/>
          </a:p>
        </p:txBody>
      </p:sp>
      <p:pic>
        <p:nvPicPr>
          <p:cNvPr id="3075" name="Picture 3" descr="C:\Users\hl\Desktop\2017-12-29_11012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0" y="1004202"/>
            <a:ext cx="6895077" cy="49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4008" y="931632"/>
            <a:ext cx="6866050" cy="926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 flipV="1">
            <a:off x="282237" y="2037403"/>
            <a:ext cx="6887822" cy="285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74980" y="2423882"/>
            <a:ext cx="6895077" cy="3483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7373257" y="3614057"/>
            <a:ext cx="2162629" cy="1190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7251545" y="1394729"/>
            <a:ext cx="2284341" cy="1130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7251545" y="2323133"/>
            <a:ext cx="2284341" cy="760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hl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4" y="2361306"/>
            <a:ext cx="5225878" cy="20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实现网页布局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888343" y="1814286"/>
            <a:ext cx="3423780" cy="957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5109029" y="3388826"/>
            <a:ext cx="129017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888343" y="4034971"/>
            <a:ext cx="3423780" cy="12046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hl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3" y="809852"/>
            <a:ext cx="4701947" cy="54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l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59" y="2045385"/>
            <a:ext cx="6814119" cy="314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</a:t>
            </a:r>
            <a:r>
              <a:rPr lang="zh-CN" altLang="en-US" dirty="0" smtClean="0"/>
              <a:t>网页布内容</a:t>
            </a:r>
            <a:endParaRPr lang="zh-CN" altLang="en-US" dirty="0"/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4644574" y="2423887"/>
            <a:ext cx="3047994" cy="580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644574" y="3803911"/>
            <a:ext cx="3004452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hl\Desktop\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477" y="1940605"/>
            <a:ext cx="3489884" cy="306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276667" y="5589590"/>
            <a:ext cx="2473960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demo7-15.html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页面搭建</a:t>
            </a:r>
            <a:endParaRPr lang="en-US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PhotoShop</a:t>
            </a:r>
            <a:r>
              <a:rPr lang="zh-CN" altLang="en-US" dirty="0"/>
              <a:t>工作界面</a:t>
            </a:r>
          </a:p>
        </p:txBody>
      </p:sp>
      <p:pic>
        <p:nvPicPr>
          <p:cNvPr id="4" name="内容占位符 3"/>
          <p:cNvPicPr>
            <a:picLocks noGrp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75" b="7438"/>
          <a:stretch>
            <a:fillRect/>
          </a:stretch>
        </p:blipFill>
        <p:spPr bwMode="auto">
          <a:xfrm>
            <a:off x="914399" y="783771"/>
            <a:ext cx="9927772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PhotoShop</a:t>
            </a:r>
            <a:r>
              <a:rPr lang="zh-CN" altLang="en-US" dirty="0" smtClean="0"/>
              <a:t>工作箱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91" y="882654"/>
            <a:ext cx="6598285" cy="5329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68427"/>
            <a:ext cx="11106646" cy="4875092"/>
          </a:xfrm>
        </p:spPr>
        <p:txBody>
          <a:bodyPr/>
          <a:lstStyle/>
          <a:p>
            <a:r>
              <a:rPr lang="zh-CN" altLang="en-US" dirty="0"/>
              <a:t>编辑 </a:t>
            </a:r>
            <a:r>
              <a:rPr lang="en-US" altLang="zh-CN" dirty="0"/>
              <a:t>– </a:t>
            </a:r>
            <a:r>
              <a:rPr lang="zh-CN" altLang="en-US" dirty="0"/>
              <a:t>首选项 </a:t>
            </a:r>
            <a:r>
              <a:rPr lang="en-US" altLang="zh-CN" dirty="0"/>
              <a:t>– </a:t>
            </a:r>
            <a:r>
              <a:rPr lang="zh-CN" altLang="en-US" dirty="0"/>
              <a:t>单位与标尺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940" y="1903853"/>
            <a:ext cx="8063845" cy="4324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网页布局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网页布局</a:t>
            </a:r>
            <a:endParaRPr lang="zh-CN" altLang="en-US" dirty="0"/>
          </a:p>
          <a:p>
            <a:pPr lvl="1"/>
            <a:r>
              <a:rPr lang="zh-CN" altLang="en-US" dirty="0"/>
              <a:t>网页布局是指</a:t>
            </a:r>
            <a:r>
              <a:rPr lang="zh-CN" altLang="en-US" dirty="0">
                <a:solidFill>
                  <a:srgbClr val="C00000"/>
                </a:solidFill>
              </a:rPr>
              <a:t>网页内容在页面上所处位置的</a:t>
            </a:r>
            <a:r>
              <a:rPr lang="zh-CN" altLang="en-US" dirty="0" smtClean="0">
                <a:solidFill>
                  <a:srgbClr val="C00000"/>
                </a:solidFill>
              </a:rPr>
              <a:t>设计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/>
          </a:p>
          <a:p>
            <a:r>
              <a:rPr lang="zh-CN" altLang="en-US" sz="3000" dirty="0" smtClean="0"/>
              <a:t>网页布局的宗旨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由</a:t>
            </a:r>
            <a:r>
              <a:rPr lang="zh-CN" altLang="en-US" dirty="0" smtClean="0"/>
              <a:t>整体到局部</a:t>
            </a:r>
            <a:endParaRPr lang="zh-CN" altLang="en-US" dirty="0"/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83996" y="2465538"/>
            <a:ext cx="4660299" cy="31518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/>
              <a:t>新建：</a:t>
            </a:r>
            <a:r>
              <a:rPr lang="en-US" altLang="zh-CN" dirty="0"/>
              <a:t>Ctrl + N</a:t>
            </a:r>
          </a:p>
          <a:p>
            <a:r>
              <a:rPr lang="zh-CN" altLang="en-US" dirty="0"/>
              <a:t>移动：</a:t>
            </a:r>
            <a:r>
              <a:rPr lang="en-US" altLang="zh-CN" dirty="0"/>
              <a:t>V</a:t>
            </a:r>
          </a:p>
          <a:p>
            <a:r>
              <a:rPr lang="zh-CN" altLang="en-US" dirty="0"/>
              <a:t>选区工具：</a:t>
            </a:r>
            <a:r>
              <a:rPr lang="en-US" altLang="zh-CN" dirty="0"/>
              <a:t>M</a:t>
            </a:r>
          </a:p>
          <a:p>
            <a:r>
              <a:rPr lang="zh-CN" altLang="en-US" dirty="0"/>
              <a:t>吸管工具：</a:t>
            </a:r>
            <a:r>
              <a:rPr lang="en-US" altLang="zh-CN" dirty="0"/>
              <a:t>I</a:t>
            </a:r>
          </a:p>
          <a:p>
            <a:r>
              <a:rPr lang="zh-CN" altLang="en-US" dirty="0"/>
              <a:t>切片工具：</a:t>
            </a:r>
            <a:r>
              <a:rPr lang="en-US" altLang="zh-CN" dirty="0"/>
              <a:t>C</a:t>
            </a:r>
          </a:p>
          <a:p>
            <a:r>
              <a:rPr lang="zh-CN" altLang="en-US" dirty="0"/>
              <a:t>文字工具：</a:t>
            </a:r>
            <a:r>
              <a:rPr lang="en-US" altLang="zh-CN" dirty="0"/>
              <a:t>T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82941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视图设置</a:t>
            </a:r>
            <a:endParaRPr lang="en-US" altLang="zh-CN" dirty="0" smtClean="0"/>
          </a:p>
          <a:p>
            <a:r>
              <a:rPr lang="zh-CN" altLang="en-US" dirty="0" smtClean="0"/>
              <a:t>窗口设置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3" descr="C:\Users\hl\Desktop\2017-12-24_2101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106" y="783596"/>
            <a:ext cx="2948719" cy="54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hl\Desktop\2017-12-24_2104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401" y="1412594"/>
            <a:ext cx="3776882" cy="40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68427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切图与切片</a:t>
            </a:r>
            <a:endParaRPr lang="en-US" altLang="zh-CN" dirty="0" smtClean="0"/>
          </a:p>
          <a:p>
            <a:pPr lvl="1"/>
            <a:r>
              <a:rPr lang="zh-CN" altLang="en-US" dirty="0"/>
              <a:t>切图，是一种网页制作技术，它将设计稿效果图转换为网页的图形元件。</a:t>
            </a:r>
            <a:r>
              <a:rPr lang="en-US" altLang="zh-CN" dirty="0"/>
              <a:t>Photoshop</a:t>
            </a:r>
            <a:r>
              <a:rPr lang="zh-CN" altLang="en-US" dirty="0"/>
              <a:t>、</a:t>
            </a:r>
            <a:r>
              <a:rPr lang="en-US" altLang="zh-CN" dirty="0"/>
              <a:t>Fireworks</a:t>
            </a:r>
            <a:r>
              <a:rPr lang="zh-CN" altLang="en-US" dirty="0"/>
              <a:t>提供了切图技术。</a:t>
            </a:r>
            <a:endParaRPr lang="en-US" altLang="zh-CN" dirty="0"/>
          </a:p>
          <a:p>
            <a:pPr lvl="1"/>
            <a:r>
              <a:rPr lang="zh-CN" altLang="en-US" dirty="0"/>
              <a:t>切片，是切图的直接结果，切图实际上就将图切分为一系列的切片。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切图操作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3" descr="C:\Users\hl\Desktop\2017-12-24_2134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07" y="1843515"/>
            <a:ext cx="9886767" cy="411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527111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切片线条</a:t>
            </a:r>
            <a:endParaRPr lang="en-US" altLang="zh-CN" dirty="0" smtClean="0"/>
          </a:p>
          <a:p>
            <a:pPr lvl="1"/>
            <a:r>
              <a:rPr lang="zh-CN" altLang="en-US" dirty="0"/>
              <a:t>即切片的边界。</a:t>
            </a:r>
            <a:r>
              <a:rPr lang="zh-CN" altLang="en-US" dirty="0">
                <a:solidFill>
                  <a:srgbClr val="C00000"/>
                </a:solidFill>
              </a:rPr>
              <a:t>实线</a:t>
            </a:r>
            <a:r>
              <a:rPr lang="zh-CN" altLang="en-US" dirty="0"/>
              <a:t>指用户切片，</a:t>
            </a:r>
            <a:r>
              <a:rPr lang="zh-CN" altLang="en-US" dirty="0">
                <a:solidFill>
                  <a:srgbClr val="C00000"/>
                </a:solidFill>
              </a:rPr>
              <a:t>虚线</a:t>
            </a:r>
            <a:r>
              <a:rPr lang="zh-CN" altLang="en-US" dirty="0"/>
              <a:t>指自动切片。</a:t>
            </a:r>
          </a:p>
          <a:p>
            <a:r>
              <a:rPr lang="zh-CN" altLang="en-US" dirty="0" smtClean="0"/>
              <a:t>切片颜色</a:t>
            </a:r>
            <a:endParaRPr lang="en-US" altLang="zh-CN" dirty="0" smtClean="0"/>
          </a:p>
          <a:p>
            <a:pPr lvl="1"/>
            <a:r>
              <a:rPr lang="zh-CN" altLang="en-US" dirty="0"/>
              <a:t>默认带</a:t>
            </a:r>
            <a:r>
              <a:rPr lang="zh-CN" altLang="en-US" dirty="0">
                <a:solidFill>
                  <a:srgbClr val="C00000"/>
                </a:solidFill>
              </a:rPr>
              <a:t>蓝色标记</a:t>
            </a:r>
            <a:r>
              <a:rPr lang="zh-CN" altLang="en-US" dirty="0"/>
              <a:t>为用户切片，带</a:t>
            </a:r>
            <a:r>
              <a:rPr lang="zh-CN" altLang="en-US" dirty="0">
                <a:solidFill>
                  <a:srgbClr val="C00000"/>
                </a:solidFill>
              </a:rPr>
              <a:t>灰色标记</a:t>
            </a:r>
            <a:r>
              <a:rPr lang="zh-CN" altLang="en-US" dirty="0"/>
              <a:t>为自动</a:t>
            </a:r>
            <a:r>
              <a:rPr lang="zh-CN" altLang="en-US" dirty="0" smtClean="0"/>
              <a:t>切片。</a:t>
            </a:r>
            <a:endParaRPr lang="en-US" altLang="zh-CN" dirty="0" smtClean="0"/>
          </a:p>
          <a:p>
            <a:r>
              <a:rPr lang="zh-CN" altLang="en-US" dirty="0" smtClean="0"/>
              <a:t>切片编号</a:t>
            </a:r>
            <a:endParaRPr lang="en-US" altLang="zh-CN" dirty="0" smtClean="0"/>
          </a:p>
          <a:p>
            <a:pPr lvl="1"/>
            <a:r>
              <a:rPr lang="zh-CN" altLang="en-US" dirty="0"/>
              <a:t>切片从图片的左上角开始，从左到右，从上而下进行编号，如果更改切片位置或总数，切片会自动重新排序，所以</a:t>
            </a:r>
            <a:r>
              <a:rPr lang="zh-CN" altLang="en-US" dirty="0">
                <a:solidFill>
                  <a:srgbClr val="C00000"/>
                </a:solidFill>
              </a:rPr>
              <a:t>一般会为切片命名，而不使用自动生成的编号。</a:t>
            </a:r>
          </a:p>
          <a:p>
            <a:pPr lvl="1"/>
            <a:endParaRPr lang="zh-CN" altLang="en-US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2" descr="C:\Users\hl\Desktop\2017-12-24_21535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r="-5259" b="5700"/>
          <a:stretch>
            <a:fillRect/>
          </a:stretch>
        </p:blipFill>
        <p:spPr bwMode="auto">
          <a:xfrm>
            <a:off x="189671" y="810329"/>
            <a:ext cx="5111001" cy="547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2"/>
          <p:cNvGrpSpPr/>
          <p:nvPr/>
        </p:nvGrpSpPr>
        <p:grpSpPr bwMode="auto">
          <a:xfrm>
            <a:off x="7001682" y="3142682"/>
            <a:ext cx="3535219" cy="969489"/>
            <a:chOff x="-47369" y="-9656"/>
            <a:chExt cx="3535564" cy="969684"/>
          </a:xfrm>
        </p:grpSpPr>
        <p:grpSp>
          <p:nvGrpSpPr>
            <p:cNvPr id="7" name="Group 3"/>
            <p:cNvGrpSpPr/>
            <p:nvPr/>
          </p:nvGrpSpPr>
          <p:grpSpPr bwMode="auto">
            <a:xfrm>
              <a:off x="-47369" y="-9656"/>
              <a:ext cx="3535564" cy="969684"/>
              <a:chOff x="0" y="0"/>
              <a:chExt cx="3535680" cy="969264"/>
            </a:xfrm>
          </p:grpSpPr>
          <p:pic>
            <p:nvPicPr>
              <p:cNvPr id="9" name="圆角矩形 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535680" cy="969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90071" y="52352"/>
                <a:ext cx="3353125" cy="789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2"/>
            <p:cNvSpPr txBox="1">
              <a:spLocks noChangeArrowheads="1"/>
            </p:cNvSpPr>
            <p:nvPr/>
          </p:nvSpPr>
          <p:spPr bwMode="auto">
            <a:xfrm>
              <a:off x="180969" y="192171"/>
              <a:ext cx="2944939" cy="461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ctrl+shift+alt+s</a:t>
              </a: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</a:p>
          </p:txBody>
        </p:sp>
      </p:grp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5694082" y="1629177"/>
            <a:ext cx="6089016" cy="52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（导出）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所用格式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后续操作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</a:t>
            </a:r>
            <a:r>
              <a:rPr lang="zh-CN" altLang="en-US" dirty="0"/>
              <a:t>当前选中的为用户</a:t>
            </a:r>
            <a:r>
              <a:rPr lang="zh-CN" altLang="en-US" dirty="0" smtClean="0"/>
              <a:t>切片</a:t>
            </a:r>
            <a:endParaRPr lang="zh-CN" altLang="en-US" dirty="0"/>
          </a:p>
          <a:p>
            <a:pPr lvl="1"/>
            <a:r>
              <a:rPr lang="zh-CN" altLang="en-US" dirty="0"/>
              <a:t>确定切片存储类型：</a:t>
            </a:r>
            <a:r>
              <a:rPr lang="en-US" altLang="zh-CN" dirty="0" smtClean="0"/>
              <a:t>jpg/gif/</a:t>
            </a:r>
            <a:r>
              <a:rPr lang="en-US" altLang="zh-CN" dirty="0" err="1" smtClean="0"/>
              <a:t>png</a:t>
            </a:r>
            <a:endParaRPr lang="en-US" altLang="zh-CN" dirty="0"/>
          </a:p>
          <a:p>
            <a:pPr lvl="1"/>
            <a:r>
              <a:rPr lang="zh-CN" altLang="en-US" dirty="0"/>
              <a:t>切片存储质量：高</a:t>
            </a:r>
            <a:r>
              <a:rPr lang="en-US" altLang="zh-CN" dirty="0"/>
              <a:t>/</a:t>
            </a:r>
            <a:r>
              <a:rPr lang="zh-CN" altLang="en-US" dirty="0"/>
              <a:t>中</a:t>
            </a:r>
            <a:r>
              <a:rPr lang="en-US" altLang="zh-CN" dirty="0"/>
              <a:t>/</a:t>
            </a:r>
            <a:r>
              <a:rPr lang="zh-CN" altLang="en-US" dirty="0"/>
              <a:t>低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349"/>
            <a:ext cx="12158986" cy="6856571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50055" y="-6715551"/>
            <a:ext cx="10288031" cy="12991298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296" y="1495310"/>
            <a:ext cx="332574" cy="38600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4850" y="2606212"/>
            <a:ext cx="1291321" cy="1238627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2808" y="4267777"/>
            <a:ext cx="332574" cy="38600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07" y="3244254"/>
            <a:ext cx="1764297" cy="134528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0906" y="521995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191" y="5563215"/>
            <a:ext cx="332574" cy="3860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721" y="6014181"/>
            <a:ext cx="500911" cy="608838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79703" y="519346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2932" y="5952599"/>
            <a:ext cx="749779" cy="5174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69614" y="6281123"/>
            <a:ext cx="332574" cy="3860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3904" y="6291860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628" y="2546541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5621" y="2835054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896" y="5451054"/>
            <a:ext cx="702799" cy="7548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18598" y="1999910"/>
            <a:ext cx="4854535" cy="1969770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algn="ctr"/>
            <a:r>
              <a:rPr lang="zh-CN" altLang="en-US" sz="64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  <a:endParaRPr lang="en-US" altLang="zh-CN" sz="6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7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5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布局标签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布局标签 </a:t>
            </a:r>
            <a:r>
              <a:rPr dirty="0" smtClean="0"/>
              <a:t>——</a:t>
            </a:r>
            <a:r>
              <a:rPr lang="en-US" altLang="zh-CN" dirty="0" smtClean="0"/>
              <a:t> div</a:t>
            </a:r>
            <a:endParaRPr lang="zh-CN" altLang="en-US" dirty="0"/>
          </a:p>
          <a:p>
            <a:pPr lvl="1"/>
            <a:r>
              <a:rPr lang="zh-CN" altLang="en-US" dirty="0" smtClean="0"/>
              <a:t>相当于</a:t>
            </a:r>
            <a:r>
              <a:rPr lang="zh-CN" altLang="en-US" dirty="0"/>
              <a:t>一个容器（盒子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具有盒子模型的所有</a:t>
            </a:r>
            <a:r>
              <a:rPr lang="zh-CN" altLang="en-US" dirty="0" smtClean="0"/>
              <a:t>属性，</a:t>
            </a:r>
            <a:r>
              <a:rPr lang="zh-CN" altLang="en-US" dirty="0"/>
              <a:t>布局时用来控制元素之间的距离和相对位置</a:t>
            </a:r>
            <a:endParaRPr lang="en-US" altLang="zh-CN" dirty="0"/>
          </a:p>
          <a:p>
            <a:pPr lvl="1"/>
            <a:r>
              <a:rPr lang="zh-CN" altLang="en-US" dirty="0" smtClean="0"/>
              <a:t>可以</a:t>
            </a:r>
            <a:r>
              <a:rPr lang="zh-CN" altLang="en-US" dirty="0"/>
              <a:t>把文档分割为独立的、不同的部分</a:t>
            </a:r>
            <a:endParaRPr lang="en-US" altLang="zh-CN" dirty="0"/>
          </a:p>
          <a:p>
            <a:pPr lvl="1"/>
            <a:r>
              <a:rPr lang="zh-CN" altLang="en-US" dirty="0"/>
              <a:t>通过 </a:t>
            </a:r>
            <a:r>
              <a:rPr lang="en-US" altLang="zh-CN" dirty="0"/>
              <a:t>id </a:t>
            </a:r>
            <a:r>
              <a:rPr lang="zh-CN" altLang="en-US" dirty="0"/>
              <a:t>或 </a:t>
            </a:r>
            <a:r>
              <a:rPr lang="en-US" altLang="zh-CN" dirty="0"/>
              <a:t>class </a:t>
            </a:r>
            <a:r>
              <a:rPr lang="zh-CN" altLang="en-US" dirty="0"/>
              <a:t>属性区分不同的容器</a:t>
            </a:r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HTML的局限性</a:t>
            </a:r>
            <a:r>
              <a:rPr lang="zh-CN" altLang="en-US" smtClean="0">
                <a:sym typeface="+mn-ea"/>
              </a:rPr>
              <a:t> </a:t>
            </a:r>
            <a:r>
              <a:rPr>
                <a:sym typeface="+mn-ea"/>
              </a:rPr>
              <a:t>——</a:t>
            </a:r>
            <a:r>
              <a:rPr smtClean="0">
                <a:sym typeface="+mn-ea"/>
              </a:rPr>
              <a:t>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块级、行级、行块级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聪明的方式</a:t>
            </a:r>
            <a:r>
              <a:rPr lang="zh-CN" altLang="en-US" smtClean="0">
                <a:sym typeface="+mn-ea"/>
              </a:rPr>
              <a:t> </a:t>
            </a:r>
            <a:r>
              <a:rPr>
                <a:sym typeface="+mn-ea"/>
              </a:rPr>
              <a:t>——</a:t>
            </a:r>
            <a:r>
              <a:rPr smtClean="0">
                <a:sym typeface="+mn-ea"/>
              </a:rPr>
              <a:t>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table布局</a:t>
            </a:r>
          </a:p>
          <a:p>
            <a:pPr algn="l" fontAlgn="auto">
              <a:lnSpc>
                <a:spcPct val="150000"/>
              </a:lnSpc>
            </a:pPr>
            <a:endParaRPr lang="zh-CN" altLang="en-US">
              <a:solidFill>
                <a:srgbClr val="C00000"/>
              </a:solidFill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pic>
        <p:nvPicPr>
          <p:cNvPr id="12" name="图片 11" descr="14043134CF4Z-44K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05" y="2660015"/>
            <a:ext cx="8482965" cy="34842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449435" y="2506980"/>
            <a:ext cx="3900805" cy="1845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None/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工作量大</a:t>
            </a: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维护困难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449435" y="4315460"/>
            <a:ext cx="3900805" cy="1828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None/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兼容性好</a:t>
            </a: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HTML的局限性</a:t>
            </a:r>
            <a:r>
              <a:rPr lang="zh-CN" altLang="en-US" smtClean="0">
                <a:sym typeface="+mn-ea"/>
              </a:rPr>
              <a:t> </a:t>
            </a:r>
            <a:r>
              <a:rPr>
                <a:sym typeface="+mn-ea"/>
              </a:rPr>
              <a:t>——</a:t>
            </a:r>
            <a:r>
              <a:rPr smtClean="0">
                <a:sym typeface="+mn-ea"/>
              </a:rPr>
              <a:t>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块级、行级、行块级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聪明的方式</a:t>
            </a:r>
            <a:r>
              <a:rPr lang="zh-CN" altLang="en-US" smtClean="0">
                <a:sym typeface="+mn-ea"/>
              </a:rPr>
              <a:t> </a:t>
            </a:r>
            <a:r>
              <a:rPr>
                <a:sym typeface="+mn-ea"/>
              </a:rPr>
              <a:t>——</a:t>
            </a:r>
            <a:r>
              <a:rPr smtClean="0">
                <a:sym typeface="+mn-ea"/>
              </a:rPr>
              <a:t>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table布局</a:t>
            </a:r>
          </a:p>
          <a:p>
            <a:pPr algn="l" fontAlgn="auto">
              <a:lnSpc>
                <a:spcPct val="150000"/>
              </a:lnSpc>
            </a:pPr>
            <a:r>
              <a:rPr sz="2800">
                <a:solidFill>
                  <a:srgbClr val="C00000"/>
                </a:solidFill>
                <a:sym typeface="+mn-ea"/>
              </a:rPr>
              <a:t>DIV+CSS</a:t>
            </a:r>
          </a:p>
          <a:p>
            <a:pPr lvl="1" algn="l" fontAlgn="auto">
              <a:lnSpc>
                <a:spcPct val="150000"/>
              </a:lnSpc>
            </a:pPr>
            <a:r>
              <a:rPr sz="2800">
                <a:sym typeface="+mn-ea"/>
              </a:rPr>
              <a:t>div — </a:t>
            </a:r>
            <a:r>
              <a:rPr lang="zh-CN" sz="2800">
                <a:sym typeface="+mn-ea"/>
              </a:rPr>
              <a:t>布局标签</a:t>
            </a:r>
            <a:endParaRPr lang="zh-CN" sz="2800">
              <a:solidFill>
                <a:schemeClr val="tx1"/>
              </a:solidFill>
              <a:sym typeface="+mn-ea"/>
            </a:endParaRPr>
          </a:p>
          <a:p>
            <a:pPr lvl="1" algn="l" fontAlgn="auto">
              <a:lnSpc>
                <a:spcPct val="150000"/>
              </a:lnSpc>
            </a:pPr>
            <a:r>
              <a:rPr sz="2800">
                <a:sym typeface="+mn-ea"/>
              </a:rPr>
              <a:t>css — </a:t>
            </a:r>
            <a:r>
              <a:rPr lang="zh-CN" altLang="en-US" sz="2800">
                <a:sym typeface="+mn-ea"/>
              </a:rPr>
              <a:t>布局方法</a:t>
            </a:r>
          </a:p>
          <a:p>
            <a:pPr algn="l" fontAlgn="auto">
              <a:lnSpc>
                <a:spcPct val="150000"/>
              </a:lnSpc>
            </a:pPr>
            <a:endParaRPr lang="zh-CN" altLang="en-US">
              <a:solidFill>
                <a:srgbClr val="C00000"/>
              </a:solidFill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81680" y="2503805"/>
            <a:ext cx="5819140" cy="2038350"/>
            <a:chOff x="5168" y="3943"/>
            <a:chExt cx="9164" cy="3210"/>
          </a:xfrm>
        </p:grpSpPr>
        <p:pic>
          <p:nvPicPr>
            <p:cNvPr id="6" name="内容占位符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8" y="3943"/>
              <a:ext cx="9165" cy="321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2736" y="4093"/>
              <a:ext cx="1448" cy="592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78851" name="表格 78850"/>
          <p:cNvGraphicFramePr/>
          <p:nvPr/>
        </p:nvGraphicFramePr>
        <p:xfrm>
          <a:off x="724535" y="972820"/>
          <a:ext cx="11021695" cy="5153660"/>
        </p:xfrm>
        <a:graphic>
          <a:graphicData uri="http://schemas.openxmlformats.org/drawingml/2006/table">
            <a:tbl>
              <a:tblPr/>
              <a:tblGrid>
                <a:gridCol w="1922145"/>
                <a:gridCol w="4296410"/>
                <a:gridCol w="4803140"/>
              </a:tblGrid>
              <a:tr h="53721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endParaRPr lang="zh-CN" altLang="en-US" sz="1400" b="1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DIV+CSS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Table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简洁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繁琐，重复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页面优化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有利于搜索引擎的搜索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不利于搜索引擎的搜索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4846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打开速度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载入一点就显示一点，因此有“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载入快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”的说法。</a:t>
                      </a: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（网速非常卡的时候，页面会一点一点的出来的。）</a:t>
                      </a: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多少层都可以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只有在表格体内的内容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全部载入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完后，才一次性显示该表格。</a:t>
                      </a: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（在网速非常卡时候，过了几分钟后，页面一下会全部打开）</a:t>
                      </a: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建议不超过三层嵌套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1351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重构页面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内容和样式的分离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导致我们在重构页面布局（更换皮肤）的时候，只用针对每一个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div 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元素重新定义其具体位置、样式就行了 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在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table 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基础上进行改版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,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几乎必须改变所有的内容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,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实在是太过于麻烦 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兼容性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不太好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好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布局比较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2054</Words>
  <Application>Microsoft Office PowerPoint</Application>
  <PresentationFormat>自定义</PresentationFormat>
  <Paragraphs>341</Paragraphs>
  <Slides>57</Slides>
  <Notes>15</Notes>
  <HiddenSlides>1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58" baseType="lpstr">
      <vt:lpstr>Office 主题</vt:lpstr>
      <vt:lpstr>PowerPoint 演示文稿</vt:lpstr>
      <vt:lpstr>PowerPoint 演示文稿</vt:lpstr>
      <vt:lpstr>PowerPoint 演示文稿</vt:lpstr>
      <vt:lpstr>认识布局</vt:lpstr>
      <vt:lpstr>网页布局</vt:lpstr>
      <vt:lpstr>布局标签</vt:lpstr>
      <vt:lpstr>布局历史</vt:lpstr>
      <vt:lpstr>布局历史</vt:lpstr>
      <vt:lpstr>布局比较</vt:lpstr>
      <vt:lpstr>PowerPoint 演示文稿</vt:lpstr>
      <vt:lpstr>布局方法</vt:lpstr>
      <vt:lpstr>布局的方法——从整体到局部</vt:lpstr>
      <vt:lpstr>布局的方法</vt:lpstr>
      <vt:lpstr>流（Flow）</vt:lpstr>
      <vt:lpstr>布局方法</vt:lpstr>
      <vt:lpstr>布局的方法</vt:lpstr>
      <vt:lpstr>布局方法</vt:lpstr>
      <vt:lpstr>布局方法</vt:lpstr>
      <vt:lpstr>浮动</vt:lpstr>
      <vt:lpstr>浮动</vt:lpstr>
      <vt:lpstr>浮动</vt:lpstr>
      <vt:lpstr>浮动本意</vt:lpstr>
      <vt:lpstr>浮动的影响</vt:lpstr>
      <vt:lpstr>解决父元素高度塌陷</vt:lpstr>
      <vt:lpstr>清除浮动</vt:lpstr>
      <vt:lpstr>布局方法</vt:lpstr>
      <vt:lpstr>清除方法</vt:lpstr>
      <vt:lpstr>清除浮动</vt:lpstr>
      <vt:lpstr>布局方法</vt:lpstr>
      <vt:lpstr>浮动应用小技巧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定位与浮动</vt:lpstr>
      <vt:lpstr>堆叠顺序</vt:lpstr>
      <vt:lpstr>PowerPoint 演示文稿</vt:lpstr>
      <vt:lpstr>页面搭建</vt:lpstr>
      <vt:lpstr>分析网页结构</vt:lpstr>
      <vt:lpstr>HTML代码实现网页结构</vt:lpstr>
      <vt:lpstr>CSS实现网页布局</vt:lpstr>
      <vt:lpstr>插入网页布内容</vt:lpstr>
      <vt:lpstr>PowerPoint 演示文稿</vt:lpstr>
      <vt:lpstr>PhotoShop工作界面</vt:lpstr>
      <vt:lpstr>PhotoShop工作箱</vt:lpstr>
      <vt:lpstr>PhotoShop界面设置</vt:lpstr>
      <vt:lpstr>PhotoShop界面设置</vt:lpstr>
      <vt:lpstr>PhotoShop界面设置</vt:lpstr>
      <vt:lpstr>切图与切片</vt:lpstr>
      <vt:lpstr>切图与切片</vt:lpstr>
      <vt:lpstr>切图与切片</vt:lpstr>
      <vt:lpstr>切图与切片</vt:lpstr>
      <vt:lpstr>切图与切片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上官蔚蓝</dc:creator>
  <cp:lastModifiedBy>Mengyi</cp:lastModifiedBy>
  <cp:revision>702</cp:revision>
  <dcterms:created xsi:type="dcterms:W3CDTF">2014-10-16T08:35:00Z</dcterms:created>
  <dcterms:modified xsi:type="dcterms:W3CDTF">2019-05-09T01:35:12Z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